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
      <p:font typeface="Lato Light"/>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1CE6F4-D8FF-4D16-8B7E-D5CD003B4632}">
  <a:tblStyle styleId="{F01CE6F4-D8FF-4D16-8B7E-D5CD003B4632}" styleName="Table_0">
    <a:wholeTbl>
      <a:tcTxStyle b="off" i="off">
        <a:font>
          <a:latin typeface="Lato Light"/>
          <a:ea typeface="Lato Light"/>
          <a:cs typeface="Lato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7E9"/>
          </a:solidFill>
        </a:fill>
      </a:tcStyle>
    </a:wholeTbl>
    <a:band1H>
      <a:tcTxStyle/>
      <a:tcStyle>
        <a:fill>
          <a:solidFill>
            <a:srgbClr val="CCF0D1"/>
          </a:solidFill>
        </a:fill>
      </a:tcStyle>
    </a:band1H>
    <a:band2H>
      <a:tcTxStyle/>
    </a:band2H>
    <a:band1V>
      <a:tcTxStyle/>
      <a:tcStyle>
        <a:fill>
          <a:solidFill>
            <a:srgbClr val="CCF0D1"/>
          </a:solidFill>
        </a:fill>
      </a:tcStyle>
    </a:band1V>
    <a:band2V>
      <a:tcTxStyle/>
    </a:band2V>
    <a:lastCol>
      <a:tcTxStyle b="on" i="off">
        <a:font>
          <a:latin typeface="Lato Light"/>
          <a:ea typeface="Lato Light"/>
          <a:cs typeface="Lato Light"/>
        </a:font>
        <a:schemeClr val="lt1"/>
      </a:tcTxStyle>
      <a:tcStyle>
        <a:fill>
          <a:solidFill>
            <a:schemeClr val="accent1"/>
          </a:solidFill>
        </a:fill>
      </a:tcStyle>
    </a:lastCol>
    <a:firstCol>
      <a:tcTxStyle b="on" i="off">
        <a:font>
          <a:latin typeface="Lato Light"/>
          <a:ea typeface="Lato Light"/>
          <a:cs typeface="Lato Light"/>
        </a:font>
        <a:schemeClr val="lt1"/>
      </a:tcTxStyle>
      <a:tcStyle>
        <a:fill>
          <a:solidFill>
            <a:schemeClr val="accent1"/>
          </a:solidFill>
        </a:fill>
      </a:tcStyle>
    </a:firstCol>
    <a:lastRow>
      <a:tcTxStyle b="on" i="off">
        <a:font>
          <a:latin typeface="Lato Light"/>
          <a:ea typeface="Lato Light"/>
          <a:cs typeface="Lato 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Lato Light"/>
          <a:ea typeface="Lato Light"/>
          <a:cs typeface="Lato 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LatoLight-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Light-italic.fntdata"/><Relationship Id="rId30" Type="http://schemas.openxmlformats.org/officeDocument/2006/relationships/font" Target="fonts/LatoLight-bold.fntdata"/><Relationship Id="rId11" Type="http://schemas.openxmlformats.org/officeDocument/2006/relationships/slide" Target="slides/slide4.xml"/><Relationship Id="rId33" Type="http://schemas.openxmlformats.org/officeDocument/2006/relationships/font" Target="fonts/OpenSans-regular.fntdata"/><Relationship Id="rId10" Type="http://schemas.openxmlformats.org/officeDocument/2006/relationships/slide" Target="slides/slide3.xml"/><Relationship Id="rId32" Type="http://schemas.openxmlformats.org/officeDocument/2006/relationships/font" Target="fonts/LatoLight-boldItalic.fntdata"/><Relationship Id="rId13" Type="http://schemas.openxmlformats.org/officeDocument/2006/relationships/slide" Target="slides/slide6.xml"/><Relationship Id="rId35" Type="http://schemas.openxmlformats.org/officeDocument/2006/relationships/font" Target="fonts/OpenSans-italic.fntdata"/><Relationship Id="rId12" Type="http://schemas.openxmlformats.org/officeDocument/2006/relationships/slide" Target="slides/slide5.xml"/><Relationship Id="rId34" Type="http://schemas.openxmlformats.org/officeDocument/2006/relationships/font" Target="fonts/OpenSans-bold.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OpenSans-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b739944b65_7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b739944b65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b86c274550_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1b86c274550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b86c392f1a_1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1b86c392f1a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b739944b65_2_1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1b739944b65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b739944b65_2_3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b739944b65_2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b739944b65_2_7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1b739944b65_2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b739944b65_2_9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b739944b65_2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b739944b65_2_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1b739944b65_2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b739944b65_2_1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b739944b65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b739944b65_2_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b739944b65_2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b739944b65_2_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b739944b65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80a270a715_2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80a270a715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b86c274550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1b86c27455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chemeClr val="dk1"/>
        </a:solidFill>
      </p:bgPr>
    </p:bg>
    <p:spTree>
      <p:nvGrpSpPr>
        <p:cNvPr id="61" name="Shape 61"/>
        <p:cNvGrpSpPr/>
        <p:nvPr/>
      </p:nvGrpSpPr>
      <p:grpSpPr>
        <a:xfrm>
          <a:off x="0" y="0"/>
          <a:ext cx="0" cy="0"/>
          <a:chOff x="0" y="0"/>
          <a:chExt cx="0" cy="0"/>
        </a:xfrm>
      </p:grpSpPr>
      <p:sp>
        <p:nvSpPr>
          <p:cNvPr id="62" name="Google Shape;62;p14"/>
          <p:cNvSpPr/>
          <p:nvPr>
            <p:ph idx="2" type="pic"/>
          </p:nvPr>
        </p:nvSpPr>
        <p:spPr>
          <a:xfrm>
            <a:off x="308610" y="228123"/>
            <a:ext cx="1313585" cy="1314926"/>
          </a:xfrm>
          <a:prstGeom prst="ellipse">
            <a:avLst/>
          </a:prstGeom>
          <a:noFill/>
          <a:ln>
            <a:noFill/>
          </a:ln>
        </p:spPr>
      </p:sp>
      <p:sp>
        <p:nvSpPr>
          <p:cNvPr id="63" name="Google Shape;63;p14"/>
          <p:cNvSpPr/>
          <p:nvPr>
            <p:ph idx="3" type="pic"/>
          </p:nvPr>
        </p:nvSpPr>
        <p:spPr>
          <a:xfrm>
            <a:off x="1783080" y="1073942"/>
            <a:ext cx="1313585" cy="1314926"/>
          </a:xfrm>
          <a:prstGeom prst="ellipse">
            <a:avLst/>
          </a:prstGeom>
          <a:noFill/>
          <a:ln>
            <a:noFill/>
          </a:ln>
        </p:spPr>
      </p:sp>
      <p:sp>
        <p:nvSpPr>
          <p:cNvPr id="64" name="Google Shape;64;p14"/>
          <p:cNvSpPr/>
          <p:nvPr>
            <p:ph idx="4" type="pic"/>
          </p:nvPr>
        </p:nvSpPr>
        <p:spPr>
          <a:xfrm>
            <a:off x="330605" y="1731405"/>
            <a:ext cx="1313585" cy="1314926"/>
          </a:xfrm>
          <a:prstGeom prst="ellipse">
            <a:avLst/>
          </a:prstGeom>
          <a:noFill/>
          <a:ln>
            <a:noFill/>
          </a:ln>
        </p:spPr>
      </p:sp>
      <p:sp>
        <p:nvSpPr>
          <p:cNvPr id="65" name="Google Shape;65;p14"/>
          <p:cNvSpPr/>
          <p:nvPr>
            <p:ph idx="5" type="pic"/>
          </p:nvPr>
        </p:nvSpPr>
        <p:spPr>
          <a:xfrm>
            <a:off x="1783080" y="2639852"/>
            <a:ext cx="1313585" cy="1314926"/>
          </a:xfrm>
          <a:prstGeom prst="ellipse">
            <a:avLst/>
          </a:prstGeom>
          <a:noFill/>
          <a:ln>
            <a:noFill/>
          </a:ln>
        </p:spPr>
      </p:sp>
      <p:sp>
        <p:nvSpPr>
          <p:cNvPr id="66" name="Google Shape;66;p14"/>
          <p:cNvSpPr/>
          <p:nvPr>
            <p:ph idx="6" type="pic"/>
          </p:nvPr>
        </p:nvSpPr>
        <p:spPr>
          <a:xfrm>
            <a:off x="1783080" y="-434818"/>
            <a:ext cx="1313585" cy="1314926"/>
          </a:xfrm>
          <a:prstGeom prst="ellipse">
            <a:avLst/>
          </a:prstGeom>
          <a:noFill/>
          <a:ln>
            <a:noFill/>
          </a:ln>
        </p:spPr>
      </p:sp>
      <p:sp>
        <p:nvSpPr>
          <p:cNvPr id="67" name="Google Shape;67;p14"/>
          <p:cNvSpPr/>
          <p:nvPr>
            <p:ph idx="7" type="pic"/>
          </p:nvPr>
        </p:nvSpPr>
        <p:spPr>
          <a:xfrm>
            <a:off x="3223260" y="228123"/>
            <a:ext cx="1313585" cy="1314926"/>
          </a:xfrm>
          <a:prstGeom prst="ellipse">
            <a:avLst/>
          </a:prstGeom>
          <a:noFill/>
          <a:ln>
            <a:noFill/>
          </a:ln>
        </p:spPr>
      </p:sp>
      <p:sp>
        <p:nvSpPr>
          <p:cNvPr id="68" name="Google Shape;68;p14"/>
          <p:cNvSpPr/>
          <p:nvPr>
            <p:ph idx="8" type="pic"/>
          </p:nvPr>
        </p:nvSpPr>
        <p:spPr>
          <a:xfrm>
            <a:off x="4697730" y="1073942"/>
            <a:ext cx="1313585" cy="1314926"/>
          </a:xfrm>
          <a:prstGeom prst="ellipse">
            <a:avLst/>
          </a:prstGeom>
          <a:noFill/>
          <a:ln>
            <a:noFill/>
          </a:ln>
        </p:spPr>
      </p:sp>
      <p:sp>
        <p:nvSpPr>
          <p:cNvPr id="69" name="Google Shape;69;p14"/>
          <p:cNvSpPr/>
          <p:nvPr>
            <p:ph idx="9" type="pic"/>
          </p:nvPr>
        </p:nvSpPr>
        <p:spPr>
          <a:xfrm>
            <a:off x="3245255" y="1731405"/>
            <a:ext cx="1313585" cy="1314926"/>
          </a:xfrm>
          <a:prstGeom prst="ellipse">
            <a:avLst/>
          </a:prstGeom>
          <a:noFill/>
          <a:ln>
            <a:noFill/>
          </a:ln>
        </p:spPr>
      </p:sp>
      <p:sp>
        <p:nvSpPr>
          <p:cNvPr id="70" name="Google Shape;70;p14"/>
          <p:cNvSpPr/>
          <p:nvPr>
            <p:ph idx="13" type="pic"/>
          </p:nvPr>
        </p:nvSpPr>
        <p:spPr>
          <a:xfrm>
            <a:off x="4697730" y="2639852"/>
            <a:ext cx="1313585" cy="1314926"/>
          </a:xfrm>
          <a:prstGeom prst="ellipse">
            <a:avLst/>
          </a:prstGeom>
          <a:noFill/>
          <a:ln>
            <a:noFill/>
          </a:ln>
        </p:spPr>
      </p:sp>
      <p:sp>
        <p:nvSpPr>
          <p:cNvPr id="71" name="Google Shape;71;p14"/>
          <p:cNvSpPr/>
          <p:nvPr>
            <p:ph idx="14" type="pic"/>
          </p:nvPr>
        </p:nvSpPr>
        <p:spPr>
          <a:xfrm>
            <a:off x="4697730" y="-434818"/>
            <a:ext cx="1313585" cy="1314926"/>
          </a:xfrm>
          <a:prstGeom prst="ellipse">
            <a:avLst/>
          </a:prstGeom>
          <a:noFill/>
          <a:ln>
            <a:noFill/>
          </a:ln>
        </p:spPr>
      </p:sp>
      <p:sp>
        <p:nvSpPr>
          <p:cNvPr id="72" name="Google Shape;72;p14"/>
          <p:cNvSpPr/>
          <p:nvPr>
            <p:ph idx="15" type="pic"/>
          </p:nvPr>
        </p:nvSpPr>
        <p:spPr>
          <a:xfrm>
            <a:off x="6172200" y="228123"/>
            <a:ext cx="1313585" cy="1314926"/>
          </a:xfrm>
          <a:prstGeom prst="ellipse">
            <a:avLst/>
          </a:prstGeom>
          <a:noFill/>
          <a:ln>
            <a:noFill/>
          </a:ln>
        </p:spPr>
      </p:sp>
      <p:sp>
        <p:nvSpPr>
          <p:cNvPr id="73" name="Google Shape;73;p14"/>
          <p:cNvSpPr/>
          <p:nvPr>
            <p:ph idx="16" type="pic"/>
          </p:nvPr>
        </p:nvSpPr>
        <p:spPr>
          <a:xfrm>
            <a:off x="7646670" y="1073942"/>
            <a:ext cx="1313585" cy="1314926"/>
          </a:xfrm>
          <a:prstGeom prst="ellipse">
            <a:avLst/>
          </a:prstGeom>
          <a:noFill/>
          <a:ln>
            <a:noFill/>
          </a:ln>
        </p:spPr>
      </p:sp>
      <p:sp>
        <p:nvSpPr>
          <p:cNvPr id="74" name="Google Shape;74;p14"/>
          <p:cNvSpPr/>
          <p:nvPr>
            <p:ph idx="17" type="pic"/>
          </p:nvPr>
        </p:nvSpPr>
        <p:spPr>
          <a:xfrm>
            <a:off x="6194195" y="1731405"/>
            <a:ext cx="1313585" cy="1314926"/>
          </a:xfrm>
          <a:prstGeom prst="ellipse">
            <a:avLst/>
          </a:prstGeom>
          <a:noFill/>
          <a:ln>
            <a:noFill/>
          </a:ln>
        </p:spPr>
      </p:sp>
      <p:sp>
        <p:nvSpPr>
          <p:cNvPr id="75" name="Google Shape;75;p14"/>
          <p:cNvSpPr/>
          <p:nvPr>
            <p:ph idx="18" type="pic"/>
          </p:nvPr>
        </p:nvSpPr>
        <p:spPr>
          <a:xfrm>
            <a:off x="7646670" y="2639852"/>
            <a:ext cx="1313585" cy="1314926"/>
          </a:xfrm>
          <a:prstGeom prst="ellipse">
            <a:avLst/>
          </a:prstGeom>
          <a:noFill/>
          <a:ln>
            <a:noFill/>
          </a:ln>
        </p:spPr>
      </p:sp>
      <p:sp>
        <p:nvSpPr>
          <p:cNvPr id="76" name="Google Shape;76;p14"/>
          <p:cNvSpPr/>
          <p:nvPr>
            <p:ph idx="19" type="pic"/>
          </p:nvPr>
        </p:nvSpPr>
        <p:spPr>
          <a:xfrm>
            <a:off x="7646670" y="-434818"/>
            <a:ext cx="1313585" cy="1314926"/>
          </a:xfrm>
          <a:prstGeom prst="ellipse">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7" name="Shape 77"/>
        <p:cNvGrpSpPr/>
        <p:nvPr/>
      </p:nvGrpSpPr>
      <p:grpSpPr>
        <a:xfrm>
          <a:off x="0" y="0"/>
          <a:ext cx="0" cy="0"/>
          <a:chOff x="0" y="0"/>
          <a:chExt cx="0" cy="0"/>
        </a:xfrm>
      </p:grpSpPr>
      <p:sp>
        <p:nvSpPr>
          <p:cNvPr id="78" name="Google Shape;78;p15"/>
          <p:cNvSpPr/>
          <p:nvPr/>
        </p:nvSpPr>
        <p:spPr>
          <a:xfrm>
            <a:off x="2331720" y="0"/>
            <a:ext cx="6812280" cy="5143500"/>
          </a:xfrm>
          <a:prstGeom prst="rect">
            <a:avLst/>
          </a:prstGeom>
          <a:solidFill>
            <a:srgbClr val="1E1E1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79" name="Google Shape;79;p15"/>
          <p:cNvSpPr/>
          <p:nvPr>
            <p:ph idx="2" type="pic"/>
          </p:nvPr>
        </p:nvSpPr>
        <p:spPr>
          <a:xfrm>
            <a:off x="2760107" y="457439"/>
            <a:ext cx="1703546" cy="1737122"/>
          </a:xfrm>
          <a:prstGeom prst="roundRect">
            <a:avLst>
              <a:gd fmla="val 22035" name="adj"/>
            </a:avLst>
          </a:prstGeom>
          <a:noFill/>
          <a:ln>
            <a:noFill/>
          </a:ln>
        </p:spPr>
      </p:sp>
      <p:sp>
        <p:nvSpPr>
          <p:cNvPr id="80" name="Google Shape;80;p15"/>
          <p:cNvSpPr/>
          <p:nvPr>
            <p:ph idx="3" type="pic"/>
          </p:nvPr>
        </p:nvSpPr>
        <p:spPr>
          <a:xfrm>
            <a:off x="2760107" y="3280649"/>
            <a:ext cx="1703546" cy="1737122"/>
          </a:xfrm>
          <a:prstGeom prst="roundRect">
            <a:avLst>
              <a:gd fmla="val 22035" name="adj"/>
            </a:avLst>
          </a:prstGeom>
          <a:noFill/>
          <a:ln>
            <a:noFill/>
          </a:ln>
        </p:spPr>
      </p:sp>
      <p:sp>
        <p:nvSpPr>
          <p:cNvPr id="81" name="Google Shape;81;p15"/>
          <p:cNvSpPr/>
          <p:nvPr>
            <p:ph idx="4" type="pic"/>
          </p:nvPr>
        </p:nvSpPr>
        <p:spPr>
          <a:xfrm>
            <a:off x="4908947" y="3280649"/>
            <a:ext cx="1703546" cy="1737122"/>
          </a:xfrm>
          <a:prstGeom prst="roundRect">
            <a:avLst>
              <a:gd fmla="val 22035" name="adj"/>
            </a:avLst>
          </a:prstGeom>
          <a:noFill/>
          <a:ln>
            <a:noFill/>
          </a:ln>
        </p:spPr>
      </p:sp>
      <p:sp>
        <p:nvSpPr>
          <p:cNvPr id="82" name="Google Shape;82;p15"/>
          <p:cNvSpPr/>
          <p:nvPr>
            <p:ph idx="5" type="pic"/>
          </p:nvPr>
        </p:nvSpPr>
        <p:spPr>
          <a:xfrm>
            <a:off x="7057786" y="3280649"/>
            <a:ext cx="1703546" cy="1737122"/>
          </a:xfrm>
          <a:prstGeom prst="roundRect">
            <a:avLst>
              <a:gd fmla="val 22035" name="adj"/>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83" name="Shape 83"/>
        <p:cNvGrpSpPr/>
        <p:nvPr/>
      </p:nvGrpSpPr>
      <p:grpSpPr>
        <a:xfrm>
          <a:off x="0" y="0"/>
          <a:ext cx="0" cy="0"/>
          <a:chOff x="0" y="0"/>
          <a:chExt cx="0" cy="0"/>
        </a:xfrm>
      </p:grpSpPr>
      <p:sp>
        <p:nvSpPr>
          <p:cNvPr id="84" name="Google Shape;84;p16"/>
          <p:cNvSpPr/>
          <p:nvPr/>
        </p:nvSpPr>
        <p:spPr>
          <a:xfrm>
            <a:off x="2331720" y="0"/>
            <a:ext cx="6812280" cy="5143500"/>
          </a:xfrm>
          <a:prstGeom prst="rect">
            <a:avLst/>
          </a:prstGeom>
          <a:solidFill>
            <a:srgbClr val="1E1E1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85" name="Google Shape;85;p16"/>
          <p:cNvSpPr/>
          <p:nvPr>
            <p:ph idx="2" type="pic"/>
          </p:nvPr>
        </p:nvSpPr>
        <p:spPr>
          <a:xfrm>
            <a:off x="6166306" y="1429227"/>
            <a:ext cx="1446074" cy="1445402"/>
          </a:xfrm>
          <a:prstGeom prst="ellipse">
            <a:avLst/>
          </a:prstGeom>
          <a:noFill/>
          <a:ln cap="flat" cmpd="sng" w="76200">
            <a:solidFill>
              <a:srgbClr val="1E1E1E"/>
            </a:solidFill>
            <a:prstDash val="solid"/>
            <a:round/>
            <a:headEnd len="sm" w="sm" type="none"/>
            <a:tailEnd len="sm" w="sm" type="none"/>
          </a:ln>
        </p:spPr>
      </p:sp>
      <p:sp>
        <p:nvSpPr>
          <p:cNvPr id="86" name="Google Shape;86;p16"/>
          <p:cNvSpPr/>
          <p:nvPr>
            <p:ph idx="3" type="pic"/>
          </p:nvPr>
        </p:nvSpPr>
        <p:spPr>
          <a:xfrm>
            <a:off x="7412176" y="1429227"/>
            <a:ext cx="1446074" cy="1445402"/>
          </a:xfrm>
          <a:prstGeom prst="ellipse">
            <a:avLst/>
          </a:prstGeom>
          <a:noFill/>
          <a:ln cap="flat" cmpd="sng" w="76200">
            <a:solidFill>
              <a:srgbClr val="1E1E1E"/>
            </a:solidFill>
            <a:prstDash val="solid"/>
            <a:round/>
            <a:headEnd len="sm" w="sm" type="none"/>
            <a:tailEnd len="sm" w="sm" type="none"/>
          </a:ln>
        </p:spPr>
      </p:sp>
      <p:sp>
        <p:nvSpPr>
          <p:cNvPr id="87" name="Google Shape;87;p16"/>
          <p:cNvSpPr/>
          <p:nvPr>
            <p:ph idx="4" type="pic"/>
          </p:nvPr>
        </p:nvSpPr>
        <p:spPr>
          <a:xfrm>
            <a:off x="2565856" y="1429227"/>
            <a:ext cx="1446073" cy="1445402"/>
          </a:xfrm>
          <a:prstGeom prst="ellipse">
            <a:avLst/>
          </a:prstGeom>
          <a:noFill/>
          <a:ln cap="flat" cmpd="sng" w="76200">
            <a:solidFill>
              <a:srgbClr val="1E1E1E"/>
            </a:solidFill>
            <a:prstDash val="solid"/>
            <a:round/>
            <a:headEnd len="sm" w="sm" type="none"/>
            <a:tailEnd len="sm" w="sm" type="none"/>
          </a:ln>
        </p:spPr>
      </p:sp>
      <p:sp>
        <p:nvSpPr>
          <p:cNvPr id="88" name="Google Shape;88;p16"/>
          <p:cNvSpPr/>
          <p:nvPr>
            <p:ph idx="5" type="pic"/>
          </p:nvPr>
        </p:nvSpPr>
        <p:spPr>
          <a:xfrm>
            <a:off x="3811727" y="1429227"/>
            <a:ext cx="1446074" cy="1445402"/>
          </a:xfrm>
          <a:prstGeom prst="ellipse">
            <a:avLst/>
          </a:prstGeom>
          <a:noFill/>
          <a:ln cap="flat" cmpd="sng" w="76200">
            <a:solidFill>
              <a:srgbClr val="1E1E1E"/>
            </a:solidFill>
            <a:prstDash val="solid"/>
            <a:round/>
            <a:headEnd len="sm" w="sm" type="none"/>
            <a:tailEnd len="sm" w="sm" type="none"/>
          </a:ln>
        </p:spPr>
      </p:sp>
      <p:sp>
        <p:nvSpPr>
          <p:cNvPr id="89" name="Google Shape;89;p16"/>
          <p:cNvSpPr/>
          <p:nvPr>
            <p:ph idx="6" type="pic"/>
          </p:nvPr>
        </p:nvSpPr>
        <p:spPr>
          <a:xfrm>
            <a:off x="5023307" y="1429227"/>
            <a:ext cx="1446074" cy="1445402"/>
          </a:xfrm>
          <a:prstGeom prst="ellipse">
            <a:avLst/>
          </a:prstGeom>
          <a:noFill/>
          <a:ln cap="flat" cmpd="sng" w="76200">
            <a:solidFill>
              <a:srgbClr val="1E1E1E"/>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90" name="Shape 90"/>
        <p:cNvGrpSpPr/>
        <p:nvPr/>
      </p:nvGrpSpPr>
      <p:grpSpPr>
        <a:xfrm>
          <a:off x="0" y="0"/>
          <a:ext cx="0" cy="0"/>
          <a:chOff x="0" y="0"/>
          <a:chExt cx="0" cy="0"/>
        </a:xfrm>
      </p:grpSpPr>
      <p:sp>
        <p:nvSpPr>
          <p:cNvPr id="91" name="Google Shape;91;p17"/>
          <p:cNvSpPr/>
          <p:nvPr/>
        </p:nvSpPr>
        <p:spPr>
          <a:xfrm>
            <a:off x="2331720" y="0"/>
            <a:ext cx="6812280" cy="5143500"/>
          </a:xfrm>
          <a:prstGeom prst="rect">
            <a:avLst/>
          </a:prstGeom>
          <a:solidFill>
            <a:srgbClr val="1E1E1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92" name="Google Shape;92;p17"/>
          <p:cNvSpPr/>
          <p:nvPr>
            <p:ph idx="2" type="pic"/>
          </p:nvPr>
        </p:nvSpPr>
        <p:spPr>
          <a:xfrm>
            <a:off x="2479834" y="686038"/>
            <a:ext cx="2000250" cy="3349228"/>
          </a:xfrm>
          <a:prstGeom prst="roundRect">
            <a:avLst>
              <a:gd fmla="val 20667" name="adj"/>
            </a:avLst>
          </a:prstGeom>
          <a:noFill/>
          <a:ln>
            <a:noFill/>
          </a:ln>
        </p:spPr>
      </p:sp>
      <p:sp>
        <p:nvSpPr>
          <p:cNvPr id="93" name="Google Shape;93;p17"/>
          <p:cNvSpPr/>
          <p:nvPr>
            <p:ph idx="3" type="pic"/>
          </p:nvPr>
        </p:nvSpPr>
        <p:spPr>
          <a:xfrm>
            <a:off x="4742974" y="686038"/>
            <a:ext cx="2000250" cy="3349228"/>
          </a:xfrm>
          <a:prstGeom prst="roundRect">
            <a:avLst>
              <a:gd fmla="val 20667" name="adj"/>
            </a:avLst>
          </a:prstGeom>
          <a:noFill/>
          <a:ln>
            <a:noFill/>
          </a:ln>
        </p:spPr>
      </p:sp>
      <p:sp>
        <p:nvSpPr>
          <p:cNvPr id="94" name="Google Shape;94;p17"/>
          <p:cNvSpPr/>
          <p:nvPr>
            <p:ph idx="4" type="pic"/>
          </p:nvPr>
        </p:nvSpPr>
        <p:spPr>
          <a:xfrm>
            <a:off x="6937534" y="686038"/>
            <a:ext cx="2000250" cy="3349228"/>
          </a:xfrm>
          <a:prstGeom prst="roundRect">
            <a:avLst>
              <a:gd fmla="val 20667" name="adj"/>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95" name="Shape 95"/>
        <p:cNvGrpSpPr/>
        <p:nvPr/>
      </p:nvGrpSpPr>
      <p:grpSpPr>
        <a:xfrm>
          <a:off x="0" y="0"/>
          <a:ext cx="0" cy="0"/>
          <a:chOff x="0" y="0"/>
          <a:chExt cx="0" cy="0"/>
        </a:xfrm>
      </p:grpSpPr>
      <p:sp>
        <p:nvSpPr>
          <p:cNvPr id="96" name="Google Shape;96;p18"/>
          <p:cNvSpPr/>
          <p:nvPr/>
        </p:nvSpPr>
        <p:spPr>
          <a:xfrm>
            <a:off x="2331720" y="0"/>
            <a:ext cx="6812280" cy="5143500"/>
          </a:xfrm>
          <a:prstGeom prst="rect">
            <a:avLst/>
          </a:prstGeom>
          <a:solidFill>
            <a:srgbClr val="1E1E1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97" name="Google Shape;97;p18"/>
          <p:cNvSpPr/>
          <p:nvPr>
            <p:ph idx="2" type="pic"/>
          </p:nvPr>
        </p:nvSpPr>
        <p:spPr>
          <a:xfrm>
            <a:off x="2560319" y="480299"/>
            <a:ext cx="2129219" cy="2091451"/>
          </a:xfrm>
          <a:prstGeom prst="roundRect">
            <a:avLst>
              <a:gd fmla="val 20667"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98" name="Shape 98"/>
        <p:cNvGrpSpPr/>
        <p:nvPr/>
      </p:nvGrpSpPr>
      <p:grpSpPr>
        <a:xfrm>
          <a:off x="0" y="0"/>
          <a:ext cx="0" cy="0"/>
          <a:chOff x="0" y="0"/>
          <a:chExt cx="0" cy="0"/>
        </a:xfrm>
      </p:grpSpPr>
      <p:sp>
        <p:nvSpPr>
          <p:cNvPr id="99" name="Google Shape;99;p19"/>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5.xml"/><Relationship Id="rId10" Type="http://schemas.openxmlformats.org/officeDocument/2006/relationships/slideLayout" Target="../slideLayouts/slideLayout14.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 Type="http://schemas.openxmlformats.org/officeDocument/2006/relationships/hyperlink" Target="http://ppthemes.com/" TargetMode="External"/><Relationship Id="rId2" Type="http://schemas.openxmlformats.org/officeDocument/2006/relationships/hyperlink" Target="http://shopping.ppthemes.com/" TargetMode="External"/><Relationship Id="rId3" Type="http://schemas.openxmlformats.org/officeDocument/2006/relationships/image" Target="../media/image13.png"/><Relationship Id="rId4" Type="http://schemas.openxmlformats.org/officeDocument/2006/relationships/hyperlink" Target="https://slidesgratis.com/" TargetMode="External"/><Relationship Id="rId9" Type="http://schemas.openxmlformats.org/officeDocument/2006/relationships/slideLayout" Target="../slideLayouts/slideLayout13.xml"/><Relationship Id="rId14" Type="http://schemas.openxmlformats.org/officeDocument/2006/relationships/theme" Target="../theme/theme1.xml"/><Relationship Id="rId5" Type="http://schemas.openxmlformats.org/officeDocument/2006/relationships/image" Target="../media/image3.png"/><Relationship Id="rId6" Type="http://schemas.openxmlformats.org/officeDocument/2006/relationships/hyperlink" Target="http://ppthemes.com/" TargetMode="External"/><Relationship Id="rId7" Type="http://schemas.openxmlformats.org/officeDocument/2006/relationships/hyperlink" Target="https://slidesgratis.com/" TargetMode="Externa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p:nvPr/>
        </p:nvSpPr>
        <p:spPr>
          <a:xfrm>
            <a:off x="0" y="-883609"/>
            <a:ext cx="9144000" cy="870533"/>
          </a:xfrm>
          <a:prstGeom prst="rect">
            <a:avLst/>
          </a:prstGeom>
          <a:solidFill>
            <a:srgbClr val="4C033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ato Light"/>
              <a:ea typeface="Lato Light"/>
              <a:cs typeface="Lato Light"/>
              <a:sym typeface="Lato Light"/>
            </a:endParaRPr>
          </a:p>
        </p:txBody>
      </p:sp>
      <p:sp>
        <p:nvSpPr>
          <p:cNvPr id="52" name="Google Shape;52;p13"/>
          <p:cNvSpPr txBox="1"/>
          <p:nvPr/>
        </p:nvSpPr>
        <p:spPr>
          <a:xfrm>
            <a:off x="1315425" y="-679328"/>
            <a:ext cx="2461299"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sng" cap="none" strike="noStrike">
                <a:solidFill>
                  <a:schemeClr val="hlink"/>
                </a:solidFill>
                <a:latin typeface="Lato Light"/>
                <a:ea typeface="Lato Light"/>
                <a:cs typeface="Lato Light"/>
                <a:sym typeface="Lato Light"/>
                <a:hlinkClick r:id="rId1"/>
              </a:rPr>
              <a:t>http://ppthemes.com/</a:t>
            </a:r>
            <a:endParaRPr sz="1400">
              <a:solidFill>
                <a:schemeClr val="lt1"/>
              </a:solidFill>
              <a:latin typeface="Lato Light"/>
              <a:ea typeface="Lato Light"/>
              <a:cs typeface="Lato Light"/>
              <a:sym typeface="Lato Light"/>
            </a:endParaRPr>
          </a:p>
          <a:p>
            <a:pPr indent="0" lvl="0" marL="0" marR="0" rtl="0" algn="l">
              <a:spcBef>
                <a:spcPts val="0"/>
              </a:spcBef>
              <a:spcAft>
                <a:spcPts val="0"/>
              </a:spcAft>
              <a:buNone/>
            </a:pPr>
            <a:r>
              <a:rPr lang="en" sz="1400" u="sng">
                <a:solidFill>
                  <a:schemeClr val="hlink"/>
                </a:solidFill>
                <a:latin typeface="Lato Light"/>
                <a:ea typeface="Lato Light"/>
                <a:cs typeface="Lato Light"/>
                <a:sym typeface="Lato Light"/>
                <a:hlinkClick r:id="rId2"/>
              </a:rPr>
              <a:t>http://shopping.ppthemes.com/</a:t>
            </a:r>
            <a:r>
              <a:rPr lang="en" sz="1400">
                <a:solidFill>
                  <a:schemeClr val="lt1"/>
                </a:solidFill>
                <a:latin typeface="Lato Light"/>
                <a:ea typeface="Lato Light"/>
                <a:cs typeface="Lato Light"/>
                <a:sym typeface="Lato Light"/>
              </a:rPr>
              <a:t> </a:t>
            </a:r>
            <a:endParaRPr sz="1100"/>
          </a:p>
        </p:txBody>
      </p:sp>
      <p:pic>
        <p:nvPicPr>
          <p:cNvPr id="53" name="Google Shape;53;p13"/>
          <p:cNvPicPr preferRelativeResize="0"/>
          <p:nvPr/>
        </p:nvPicPr>
        <p:blipFill rotWithShape="1">
          <a:blip r:embed="rId3">
            <a:alphaModFix/>
          </a:blip>
          <a:srcRect b="0" l="0" r="0" t="0"/>
          <a:stretch/>
        </p:blipFill>
        <p:spPr>
          <a:xfrm>
            <a:off x="5257090" y="-812367"/>
            <a:ext cx="1166833" cy="728051"/>
          </a:xfrm>
          <a:prstGeom prst="rect">
            <a:avLst/>
          </a:prstGeom>
          <a:noFill/>
          <a:ln>
            <a:noFill/>
          </a:ln>
        </p:spPr>
      </p:pic>
      <p:sp>
        <p:nvSpPr>
          <p:cNvPr id="54" name="Google Shape;54;p13"/>
          <p:cNvSpPr txBox="1"/>
          <p:nvPr/>
        </p:nvSpPr>
        <p:spPr>
          <a:xfrm>
            <a:off x="6494865" y="-483829"/>
            <a:ext cx="199477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hlink"/>
                </a:solidFill>
                <a:latin typeface="Lato Light"/>
                <a:ea typeface="Lato Light"/>
                <a:cs typeface="Lato Light"/>
                <a:sym typeface="Lato Light"/>
                <a:hlinkClick r:id="rId4"/>
              </a:rPr>
              <a:t>https://slidesgratis.com/</a:t>
            </a:r>
            <a:r>
              <a:rPr lang="en" sz="1400">
                <a:solidFill>
                  <a:schemeClr val="lt1"/>
                </a:solidFill>
                <a:latin typeface="Lato Light"/>
                <a:ea typeface="Lato Light"/>
                <a:cs typeface="Lato Light"/>
                <a:sym typeface="Lato Light"/>
              </a:rPr>
              <a:t> </a:t>
            </a:r>
            <a:endParaRPr sz="1100"/>
          </a:p>
        </p:txBody>
      </p:sp>
      <p:pic>
        <p:nvPicPr>
          <p:cNvPr id="55" name="Google Shape;55;p13"/>
          <p:cNvPicPr preferRelativeResize="0"/>
          <p:nvPr/>
        </p:nvPicPr>
        <p:blipFill rotWithShape="1">
          <a:blip r:embed="rId5">
            <a:alphaModFix/>
          </a:blip>
          <a:srcRect b="30833" l="0" r="12614" t="26389"/>
          <a:stretch/>
        </p:blipFill>
        <p:spPr>
          <a:xfrm>
            <a:off x="241023" y="-730904"/>
            <a:ext cx="1003460" cy="491229"/>
          </a:xfrm>
          <a:prstGeom prst="rect">
            <a:avLst/>
          </a:prstGeom>
          <a:noFill/>
          <a:ln>
            <a:noFill/>
          </a:ln>
        </p:spPr>
      </p:pic>
      <p:sp>
        <p:nvSpPr>
          <p:cNvPr id="56" name="Google Shape;56;p13"/>
          <p:cNvSpPr/>
          <p:nvPr/>
        </p:nvSpPr>
        <p:spPr>
          <a:xfrm>
            <a:off x="119269" y="-883609"/>
            <a:ext cx="9024731" cy="870533"/>
          </a:xfrm>
          <a:prstGeom prst="rect">
            <a:avLst/>
          </a:prstGeom>
          <a:solidFill>
            <a:srgbClr val="4C033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57" name="Google Shape;57;p13"/>
          <p:cNvSpPr txBox="1"/>
          <p:nvPr/>
        </p:nvSpPr>
        <p:spPr>
          <a:xfrm>
            <a:off x="1315425" y="-600826"/>
            <a:ext cx="2284520"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u="sng">
                <a:solidFill>
                  <a:schemeClr val="hlink"/>
                </a:solidFill>
                <a:latin typeface="Lato Light"/>
                <a:ea typeface="Lato Light"/>
                <a:cs typeface="Lato Light"/>
                <a:sym typeface="Lato Light"/>
                <a:hlinkClick r:id="rId6"/>
              </a:rPr>
              <a:t>http://ppthemes.com/</a:t>
            </a:r>
            <a:endParaRPr sz="1800">
              <a:solidFill>
                <a:schemeClr val="lt1"/>
              </a:solidFill>
              <a:latin typeface="Lato Light"/>
              <a:ea typeface="Lato Light"/>
              <a:cs typeface="Lato Light"/>
              <a:sym typeface="Lato Light"/>
            </a:endParaRPr>
          </a:p>
          <a:p>
            <a:pPr indent="0" lvl="0" marL="0" marR="0" rtl="0" algn="l">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id="58" name="Google Shape;58;p13"/>
          <p:cNvPicPr preferRelativeResize="0"/>
          <p:nvPr/>
        </p:nvPicPr>
        <p:blipFill rotWithShape="1">
          <a:blip r:embed="rId3">
            <a:alphaModFix/>
          </a:blip>
          <a:srcRect b="0" l="0" r="0" t="0"/>
          <a:stretch/>
        </p:blipFill>
        <p:spPr>
          <a:xfrm>
            <a:off x="5257090" y="-812367"/>
            <a:ext cx="1166833" cy="728051"/>
          </a:xfrm>
          <a:prstGeom prst="rect">
            <a:avLst/>
          </a:prstGeom>
          <a:noFill/>
          <a:ln>
            <a:noFill/>
          </a:ln>
        </p:spPr>
      </p:pic>
      <p:sp>
        <p:nvSpPr>
          <p:cNvPr id="59" name="Google Shape;59;p13"/>
          <p:cNvSpPr txBox="1"/>
          <p:nvPr/>
        </p:nvSpPr>
        <p:spPr>
          <a:xfrm>
            <a:off x="6458884" y="-578481"/>
            <a:ext cx="2565847"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u="sng">
                <a:solidFill>
                  <a:schemeClr val="hlink"/>
                </a:solidFill>
                <a:latin typeface="Lato Light"/>
                <a:ea typeface="Lato Light"/>
                <a:cs typeface="Lato Light"/>
                <a:sym typeface="Lato Light"/>
                <a:hlinkClick r:id="rId7"/>
              </a:rPr>
              <a:t>https://slidesgratis.com/</a:t>
            </a:r>
            <a:r>
              <a:rPr lang="en" sz="1800">
                <a:solidFill>
                  <a:schemeClr val="lt1"/>
                </a:solidFill>
                <a:latin typeface="Lato Light"/>
                <a:ea typeface="Lato Light"/>
                <a:cs typeface="Lato Light"/>
                <a:sym typeface="Lato Light"/>
              </a:rPr>
              <a:t> </a:t>
            </a:r>
            <a:endParaRPr sz="1100"/>
          </a:p>
        </p:txBody>
      </p:sp>
      <p:pic>
        <p:nvPicPr>
          <p:cNvPr id="60" name="Google Shape;60;p13"/>
          <p:cNvPicPr preferRelativeResize="0"/>
          <p:nvPr/>
        </p:nvPicPr>
        <p:blipFill rotWithShape="1">
          <a:blip r:embed="rId5">
            <a:alphaModFix/>
          </a:blip>
          <a:srcRect b="30833" l="0" r="12614" t="26389"/>
          <a:stretch/>
        </p:blipFill>
        <p:spPr>
          <a:xfrm>
            <a:off x="241023" y="-730904"/>
            <a:ext cx="1003460" cy="49122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8"/>
    <p:sldLayoutId id="2147483660" r:id="rId9"/>
    <p:sldLayoutId id="2147483661" r:id="rId10"/>
    <p:sldLayoutId id="2147483662" r:id="rId11"/>
    <p:sldLayoutId id="2147483663" r:id="rId12"/>
    <p:sldLayoutId id="214748366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4.jpg"/><Relationship Id="rId10" Type="http://schemas.openxmlformats.org/officeDocument/2006/relationships/image" Target="../media/image2.jpg"/><Relationship Id="rId13" Type="http://schemas.openxmlformats.org/officeDocument/2006/relationships/image" Target="../media/image4.jpg"/><Relationship Id="rId12" Type="http://schemas.openxmlformats.org/officeDocument/2006/relationships/image" Target="../media/image9.jp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11.jpg"/><Relationship Id="rId9" Type="http://schemas.openxmlformats.org/officeDocument/2006/relationships/image" Target="../media/image15.jpg"/><Relationship Id="rId15" Type="http://schemas.openxmlformats.org/officeDocument/2006/relationships/image" Target="../media/image36.jpg"/><Relationship Id="rId14" Type="http://schemas.openxmlformats.org/officeDocument/2006/relationships/image" Target="../media/image6.jpg"/><Relationship Id="rId17" Type="http://schemas.openxmlformats.org/officeDocument/2006/relationships/image" Target="../media/image1.jpg"/><Relationship Id="rId16" Type="http://schemas.openxmlformats.org/officeDocument/2006/relationships/image" Target="../media/image8.png"/><Relationship Id="rId5" Type="http://schemas.openxmlformats.org/officeDocument/2006/relationships/image" Target="../media/image7.jpg"/><Relationship Id="rId6" Type="http://schemas.openxmlformats.org/officeDocument/2006/relationships/image" Target="../media/image17.jpg"/><Relationship Id="rId18" Type="http://schemas.openxmlformats.org/officeDocument/2006/relationships/image" Target="../media/image5.jpg"/><Relationship Id="rId7" Type="http://schemas.openxmlformats.org/officeDocument/2006/relationships/image" Target="../media/image12.jpg"/><Relationship Id="rId8" Type="http://schemas.openxmlformats.org/officeDocument/2006/relationships/image" Target="../media/image10.jpg"/></Relationships>
</file>

<file path=ppt/slides/_rels/slide10.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slide" Target="/ppt/slides/slide6.xml"/><Relationship Id="rId13" Type="http://schemas.openxmlformats.org/officeDocument/2006/relationships/image" Target="../media/image21.png"/><Relationship Id="rId12" Type="http://schemas.openxmlformats.org/officeDocument/2006/relationships/slide" Target="/ppt/slides/slide3.xml"/><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s://colab.research.google.com/drive/1_Y6y6ipCTRBDlZIijca7GsHyXq8jcRpS#scrollTo=xI5CkcksSt2y" TargetMode="External"/><Relationship Id="rId4" Type="http://schemas.openxmlformats.org/officeDocument/2006/relationships/slide" Target="/ppt/slides/slide2.xml"/><Relationship Id="rId9" Type="http://schemas.openxmlformats.org/officeDocument/2006/relationships/image" Target="../media/image27.png"/><Relationship Id="rId15" Type="http://schemas.openxmlformats.org/officeDocument/2006/relationships/image" Target="../media/image84.png"/><Relationship Id="rId14" Type="http://schemas.openxmlformats.org/officeDocument/2006/relationships/slide" Target="/ppt/slides/slide10.xml"/><Relationship Id="rId17" Type="http://schemas.openxmlformats.org/officeDocument/2006/relationships/image" Target="../media/image30.png"/><Relationship Id="rId16" Type="http://schemas.openxmlformats.org/officeDocument/2006/relationships/slide" Target="/ppt/slides/slide12.xml"/><Relationship Id="rId5" Type="http://schemas.openxmlformats.org/officeDocument/2006/relationships/image" Target="../media/image43.png"/><Relationship Id="rId19" Type="http://schemas.openxmlformats.org/officeDocument/2006/relationships/image" Target="../media/image93.png"/><Relationship Id="rId6" Type="http://schemas.openxmlformats.org/officeDocument/2006/relationships/slide" Target="/ppt/slides/slide7.xml"/><Relationship Id="rId18" Type="http://schemas.openxmlformats.org/officeDocument/2006/relationships/image" Target="../media/image8.png"/><Relationship Id="rId7" Type="http://schemas.openxmlformats.org/officeDocument/2006/relationships/image" Target="../media/image22.png"/><Relationship Id="rId8" Type="http://schemas.openxmlformats.org/officeDocument/2006/relationships/slide" Target="/ppt/slides/slide4.xml"/></Relationships>
</file>

<file path=ppt/slides/_rels/slide11.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44.png"/><Relationship Id="rId13" Type="http://schemas.openxmlformats.org/officeDocument/2006/relationships/slide" Target="/ppt/slides/slide11.xml"/><Relationship Id="rId12" Type="http://schemas.openxmlformats.org/officeDocument/2006/relationships/image" Target="../media/image21.png"/><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slide" Target="/ppt/slides/slide2.xml"/><Relationship Id="rId4" Type="http://schemas.openxmlformats.org/officeDocument/2006/relationships/image" Target="../media/image43.png"/><Relationship Id="rId9" Type="http://schemas.openxmlformats.org/officeDocument/2006/relationships/slide" Target="/ppt/slides/slide6.xml"/><Relationship Id="rId15" Type="http://schemas.openxmlformats.org/officeDocument/2006/relationships/slide" Target="/ppt/slides/slide12.xml"/><Relationship Id="rId14" Type="http://schemas.openxmlformats.org/officeDocument/2006/relationships/image" Target="../media/image84.png"/><Relationship Id="rId17" Type="http://schemas.openxmlformats.org/officeDocument/2006/relationships/image" Target="../media/image8.png"/><Relationship Id="rId16" Type="http://schemas.openxmlformats.org/officeDocument/2006/relationships/image" Target="../media/image30.png"/><Relationship Id="rId5" Type="http://schemas.openxmlformats.org/officeDocument/2006/relationships/slide" Target="/ppt/slides/slide7.xml"/><Relationship Id="rId19" Type="http://schemas.openxmlformats.org/officeDocument/2006/relationships/image" Target="../media/image98.png"/><Relationship Id="rId6" Type="http://schemas.openxmlformats.org/officeDocument/2006/relationships/image" Target="../media/image22.png"/><Relationship Id="rId18" Type="http://schemas.openxmlformats.org/officeDocument/2006/relationships/image" Target="../media/image97.png"/><Relationship Id="rId7" Type="http://schemas.openxmlformats.org/officeDocument/2006/relationships/slide" Target="/ppt/slides/slide4.xml"/><Relationship Id="rId8" Type="http://schemas.openxmlformats.org/officeDocument/2006/relationships/image" Target="../media/image27.png"/></Relationships>
</file>

<file path=ppt/slides/_rels/slide12.xml.rels><?xml version="1.0" encoding="UTF-8" standalone="yes"?><Relationships xmlns="http://schemas.openxmlformats.org/package/2006/relationships"><Relationship Id="rId11" Type="http://schemas.openxmlformats.org/officeDocument/2006/relationships/slide" Target="/ppt/slides/slide6.xml"/><Relationship Id="rId10" Type="http://schemas.openxmlformats.org/officeDocument/2006/relationships/image" Target="../media/image27.png"/><Relationship Id="rId13" Type="http://schemas.openxmlformats.org/officeDocument/2006/relationships/slide" Target="/ppt/slides/slide3.xml"/><Relationship Id="rId12" Type="http://schemas.openxmlformats.org/officeDocument/2006/relationships/image" Target="../media/image44.png"/><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slide" Target="/ppt/slides/slide4.xml"/><Relationship Id="rId15" Type="http://schemas.openxmlformats.org/officeDocument/2006/relationships/image" Target="../media/image26.png"/><Relationship Id="rId14" Type="http://schemas.openxmlformats.org/officeDocument/2006/relationships/image" Target="../media/image21.png"/><Relationship Id="rId17" Type="http://schemas.openxmlformats.org/officeDocument/2006/relationships/image" Target="../media/image106.png"/><Relationship Id="rId16" Type="http://schemas.openxmlformats.org/officeDocument/2006/relationships/slide" Target="/ppt/slides/slide12.xml"/><Relationship Id="rId5" Type="http://schemas.openxmlformats.org/officeDocument/2006/relationships/slide" Target="/ppt/slides/slide2.xml"/><Relationship Id="rId6" Type="http://schemas.openxmlformats.org/officeDocument/2006/relationships/image" Target="../media/image43.png"/><Relationship Id="rId18" Type="http://schemas.openxmlformats.org/officeDocument/2006/relationships/image" Target="../media/image8.png"/><Relationship Id="rId7" Type="http://schemas.openxmlformats.org/officeDocument/2006/relationships/slide" Target="/ppt/slides/slide7.xml"/><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20" Type="http://schemas.openxmlformats.org/officeDocument/2006/relationships/image" Target="../media/image5.jpg"/><Relationship Id="rId11" Type="http://schemas.openxmlformats.org/officeDocument/2006/relationships/image" Target="../media/image44.png"/><Relationship Id="rId10" Type="http://schemas.openxmlformats.org/officeDocument/2006/relationships/slide" Target="/ppt/slides/slide6.xml"/><Relationship Id="rId13" Type="http://schemas.openxmlformats.org/officeDocument/2006/relationships/image" Target="../media/image21.png"/><Relationship Id="rId12" Type="http://schemas.openxmlformats.org/officeDocument/2006/relationships/slide" Target="/ppt/slides/slide3.xml"/><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slide" Target="/ppt/slides/slide2.xml"/><Relationship Id="rId9" Type="http://schemas.openxmlformats.org/officeDocument/2006/relationships/image" Target="../media/image27.png"/><Relationship Id="rId15" Type="http://schemas.openxmlformats.org/officeDocument/2006/relationships/slide" Target="/ppt/slides/slide12.xml"/><Relationship Id="rId14" Type="http://schemas.openxmlformats.org/officeDocument/2006/relationships/image" Target="../media/image26.png"/><Relationship Id="rId17" Type="http://schemas.openxmlformats.org/officeDocument/2006/relationships/image" Target="../media/image2.jpg"/><Relationship Id="rId16" Type="http://schemas.openxmlformats.org/officeDocument/2006/relationships/image" Target="../media/image30.png"/><Relationship Id="rId5" Type="http://schemas.openxmlformats.org/officeDocument/2006/relationships/image" Target="../media/image19.png"/><Relationship Id="rId19" Type="http://schemas.openxmlformats.org/officeDocument/2006/relationships/image" Target="../media/image16.jpg"/><Relationship Id="rId6" Type="http://schemas.openxmlformats.org/officeDocument/2006/relationships/slide" Target="/ppt/slides/slide7.xml"/><Relationship Id="rId18" Type="http://schemas.openxmlformats.org/officeDocument/2006/relationships/image" Target="../media/image7.jpg"/><Relationship Id="rId7" Type="http://schemas.openxmlformats.org/officeDocument/2006/relationships/image" Target="../media/image22.png"/><Relationship Id="rId8"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44.png"/><Relationship Id="rId13" Type="http://schemas.openxmlformats.org/officeDocument/2006/relationships/image" Target="../media/image26.png"/><Relationship Id="rId12" Type="http://schemas.openxmlformats.org/officeDocument/2006/relationships/image" Target="../media/image33.png"/><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slide" Target="/ppt/slides/slide2.xml"/><Relationship Id="rId4" Type="http://schemas.openxmlformats.org/officeDocument/2006/relationships/image" Target="../media/image43.png"/><Relationship Id="rId9" Type="http://schemas.openxmlformats.org/officeDocument/2006/relationships/slide" Target="/ppt/slides/slide6.xml"/><Relationship Id="rId15" Type="http://schemas.openxmlformats.org/officeDocument/2006/relationships/image" Target="../media/image30.png"/><Relationship Id="rId14" Type="http://schemas.openxmlformats.org/officeDocument/2006/relationships/slide" Target="/ppt/slides/slide12.xml"/><Relationship Id="rId17" Type="http://schemas.openxmlformats.org/officeDocument/2006/relationships/image" Target="../media/image47.png"/><Relationship Id="rId16" Type="http://schemas.openxmlformats.org/officeDocument/2006/relationships/image" Target="../media/image8.png"/><Relationship Id="rId5" Type="http://schemas.openxmlformats.org/officeDocument/2006/relationships/slide" Target="/ppt/slides/slide7.xml"/><Relationship Id="rId6" Type="http://schemas.openxmlformats.org/officeDocument/2006/relationships/image" Target="../media/image22.png"/><Relationship Id="rId7" Type="http://schemas.openxmlformats.org/officeDocument/2006/relationships/slide" Target="/ppt/slides/slide4.xml"/><Relationship Id="rId8" Type="http://schemas.openxmlformats.org/officeDocument/2006/relationships/image" Target="../media/image27.png"/></Relationships>
</file>

<file path=ppt/slides/_rels/slide4.xml.rels><?xml version="1.0" encoding="UTF-8" standalone="yes"?><Relationships xmlns="http://schemas.openxmlformats.org/package/2006/relationships"><Relationship Id="rId20" Type="http://schemas.openxmlformats.org/officeDocument/2006/relationships/image" Target="../media/image56.jpg"/><Relationship Id="rId11" Type="http://schemas.openxmlformats.org/officeDocument/2006/relationships/image" Target="../media/image50.png"/><Relationship Id="rId22" Type="http://schemas.openxmlformats.org/officeDocument/2006/relationships/image" Target="../media/image51.jpg"/><Relationship Id="rId10" Type="http://schemas.openxmlformats.org/officeDocument/2006/relationships/slide" Target="/ppt/slides/slide4.xml"/><Relationship Id="rId21" Type="http://schemas.openxmlformats.org/officeDocument/2006/relationships/image" Target="../media/image52.jpg"/><Relationship Id="rId13" Type="http://schemas.openxmlformats.org/officeDocument/2006/relationships/image" Target="../media/image44.png"/><Relationship Id="rId12" Type="http://schemas.openxmlformats.org/officeDocument/2006/relationships/slide" Target="/ppt/slides/slide6.xml"/><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5.jpg"/><Relationship Id="rId9" Type="http://schemas.openxmlformats.org/officeDocument/2006/relationships/image" Target="../media/image22.png"/><Relationship Id="rId15" Type="http://schemas.openxmlformats.org/officeDocument/2006/relationships/image" Target="../media/image21.png"/><Relationship Id="rId14" Type="http://schemas.openxmlformats.org/officeDocument/2006/relationships/slide" Target="/ppt/slides/slide3.xml"/><Relationship Id="rId17" Type="http://schemas.openxmlformats.org/officeDocument/2006/relationships/slide" Target="/ppt/slides/slide12.xml"/><Relationship Id="rId16" Type="http://schemas.openxmlformats.org/officeDocument/2006/relationships/image" Target="../media/image26.png"/><Relationship Id="rId5" Type="http://schemas.openxmlformats.org/officeDocument/2006/relationships/image" Target="../media/image16.jpg"/><Relationship Id="rId19" Type="http://schemas.openxmlformats.org/officeDocument/2006/relationships/image" Target="../media/image8.png"/><Relationship Id="rId6" Type="http://schemas.openxmlformats.org/officeDocument/2006/relationships/slide" Target="/ppt/slides/slide2.xml"/><Relationship Id="rId18" Type="http://schemas.openxmlformats.org/officeDocument/2006/relationships/image" Target="../media/image30.png"/><Relationship Id="rId7" Type="http://schemas.openxmlformats.org/officeDocument/2006/relationships/image" Target="../media/image43.png"/><Relationship Id="rId8" Type="http://schemas.openxmlformats.org/officeDocument/2006/relationships/slide" Target="/ppt/slides/slide7.xml"/></Relationships>
</file>

<file path=ppt/slides/_rels/slide5.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slide" Target="/ppt/slides/slide4.xml"/><Relationship Id="rId13" Type="http://schemas.openxmlformats.org/officeDocument/2006/relationships/image" Target="../media/image67.png"/><Relationship Id="rId12" Type="http://schemas.openxmlformats.org/officeDocument/2006/relationships/slide" Target="/ppt/slides/slide6.xml"/><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55.png"/><Relationship Id="rId9" Type="http://schemas.openxmlformats.org/officeDocument/2006/relationships/image" Target="../media/image22.png"/><Relationship Id="rId15" Type="http://schemas.openxmlformats.org/officeDocument/2006/relationships/image" Target="../media/image21.png"/><Relationship Id="rId14" Type="http://schemas.openxmlformats.org/officeDocument/2006/relationships/slide" Target="/ppt/slides/slide3.xml"/><Relationship Id="rId17" Type="http://schemas.openxmlformats.org/officeDocument/2006/relationships/slide" Target="/ppt/slides/slide12.xml"/><Relationship Id="rId16" Type="http://schemas.openxmlformats.org/officeDocument/2006/relationships/image" Target="../media/image26.png"/><Relationship Id="rId5" Type="http://schemas.openxmlformats.org/officeDocument/2006/relationships/image" Target="../media/image59.png"/><Relationship Id="rId19" Type="http://schemas.openxmlformats.org/officeDocument/2006/relationships/image" Target="../media/image8.png"/><Relationship Id="rId6" Type="http://schemas.openxmlformats.org/officeDocument/2006/relationships/slide" Target="/ppt/slides/slide2.xml"/><Relationship Id="rId18" Type="http://schemas.openxmlformats.org/officeDocument/2006/relationships/image" Target="../media/image30.png"/><Relationship Id="rId7" Type="http://schemas.openxmlformats.org/officeDocument/2006/relationships/image" Target="../media/image43.png"/><Relationship Id="rId8" Type="http://schemas.openxmlformats.org/officeDocument/2006/relationships/slide" Target="/ppt/slides/slide7.xml"/></Relationships>
</file>

<file path=ppt/slides/_rels/slide6.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67.png"/><Relationship Id="rId13" Type="http://schemas.openxmlformats.org/officeDocument/2006/relationships/image" Target="../media/image26.png"/><Relationship Id="rId12" Type="http://schemas.openxmlformats.org/officeDocument/2006/relationships/image" Target="../media/image21.png"/><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image" Target="../media/image43.png"/><Relationship Id="rId9" Type="http://schemas.openxmlformats.org/officeDocument/2006/relationships/slide" Target="/ppt/slides/slide6.xml"/><Relationship Id="rId15" Type="http://schemas.openxmlformats.org/officeDocument/2006/relationships/image" Target="../media/image30.png"/><Relationship Id="rId14" Type="http://schemas.openxmlformats.org/officeDocument/2006/relationships/slide" Target="/ppt/slides/slide12.xml"/><Relationship Id="rId16" Type="http://schemas.openxmlformats.org/officeDocument/2006/relationships/image" Target="../media/image8.png"/><Relationship Id="rId5" Type="http://schemas.openxmlformats.org/officeDocument/2006/relationships/slide" Target="/ppt/slides/slide7.xml"/><Relationship Id="rId6" Type="http://schemas.openxmlformats.org/officeDocument/2006/relationships/image" Target="../media/image22.png"/><Relationship Id="rId7" Type="http://schemas.openxmlformats.org/officeDocument/2006/relationships/slide" Target="/ppt/slides/slide4.xml"/><Relationship Id="rId8" Type="http://schemas.openxmlformats.org/officeDocument/2006/relationships/image" Target="../media/image27.png"/></Relationships>
</file>

<file path=ppt/slides/_rels/slide7.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44.png"/><Relationship Id="rId13" Type="http://schemas.openxmlformats.org/officeDocument/2006/relationships/image" Target="../media/image26.png"/><Relationship Id="rId12"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image" Target="../media/image43.png"/><Relationship Id="rId9" Type="http://schemas.openxmlformats.org/officeDocument/2006/relationships/slide" Target="/ppt/slides/slide6.xml"/><Relationship Id="rId15" Type="http://schemas.openxmlformats.org/officeDocument/2006/relationships/image" Target="../media/image30.png"/><Relationship Id="rId14" Type="http://schemas.openxmlformats.org/officeDocument/2006/relationships/slide" Target="/ppt/slides/slide12.xml"/><Relationship Id="rId17" Type="http://schemas.openxmlformats.org/officeDocument/2006/relationships/hyperlink" Target="https://play.google.com/store/apps/details?id=com.spotify.music&amp;hl=ru&amp;gl=US" TargetMode="External"/><Relationship Id="rId16" Type="http://schemas.openxmlformats.org/officeDocument/2006/relationships/image" Target="../media/image8.png"/><Relationship Id="rId5" Type="http://schemas.openxmlformats.org/officeDocument/2006/relationships/slide" Target="/ppt/slides/slide7.xml"/><Relationship Id="rId6" Type="http://schemas.openxmlformats.org/officeDocument/2006/relationships/image" Target="../media/image75.png"/><Relationship Id="rId18" Type="http://schemas.openxmlformats.org/officeDocument/2006/relationships/hyperlink" Target="https://github.com/Yakuboff-1-33/groupProject_bigDataBasedMarketing/blob/main/reviews_newest_top60k.csv" TargetMode="External"/><Relationship Id="rId7" Type="http://schemas.openxmlformats.org/officeDocument/2006/relationships/slide" Target="/ppt/slides/slide4.xml"/><Relationship Id="rId8" Type="http://schemas.openxmlformats.org/officeDocument/2006/relationships/image" Target="../media/image27.png"/></Relationships>
</file>

<file path=ppt/slides/_rels/slide8.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44.png"/><Relationship Id="rId13" Type="http://schemas.openxmlformats.org/officeDocument/2006/relationships/image" Target="../media/image26.png"/><Relationship Id="rId12"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image" Target="../media/image43.png"/><Relationship Id="rId9" Type="http://schemas.openxmlformats.org/officeDocument/2006/relationships/slide" Target="/ppt/slides/slide6.xml"/><Relationship Id="rId15" Type="http://schemas.openxmlformats.org/officeDocument/2006/relationships/image" Target="../media/image30.png"/><Relationship Id="rId14" Type="http://schemas.openxmlformats.org/officeDocument/2006/relationships/slide" Target="/ppt/slides/slide12.xml"/><Relationship Id="rId17" Type="http://schemas.openxmlformats.org/officeDocument/2006/relationships/image" Target="../media/image80.png"/><Relationship Id="rId16" Type="http://schemas.openxmlformats.org/officeDocument/2006/relationships/image" Target="../media/image8.png"/><Relationship Id="rId5" Type="http://schemas.openxmlformats.org/officeDocument/2006/relationships/slide" Target="/ppt/slides/slide8.xml"/><Relationship Id="rId6" Type="http://schemas.openxmlformats.org/officeDocument/2006/relationships/image" Target="../media/image75.png"/><Relationship Id="rId7" Type="http://schemas.openxmlformats.org/officeDocument/2006/relationships/slide" Target="/ppt/slides/slide4.xml"/><Relationship Id="rId8" Type="http://schemas.openxmlformats.org/officeDocument/2006/relationships/image" Target="../media/image27.png"/></Relationships>
</file>

<file path=ppt/slides/_rels/slide9.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44.png"/><Relationship Id="rId13" Type="http://schemas.openxmlformats.org/officeDocument/2006/relationships/image" Target="../media/image26.png"/><Relationship Id="rId12"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slide" Target="/ppt/slides/slide2.xml"/><Relationship Id="rId4" Type="http://schemas.openxmlformats.org/officeDocument/2006/relationships/image" Target="../media/image43.png"/><Relationship Id="rId9" Type="http://schemas.openxmlformats.org/officeDocument/2006/relationships/slide" Target="/ppt/slides/slide6.xml"/><Relationship Id="rId15" Type="http://schemas.openxmlformats.org/officeDocument/2006/relationships/image" Target="../media/image30.png"/><Relationship Id="rId14" Type="http://schemas.openxmlformats.org/officeDocument/2006/relationships/slide" Target="/ppt/slides/slide12.xml"/><Relationship Id="rId17" Type="http://schemas.openxmlformats.org/officeDocument/2006/relationships/image" Target="../media/image88.png"/><Relationship Id="rId16" Type="http://schemas.openxmlformats.org/officeDocument/2006/relationships/image" Target="../media/image8.png"/><Relationship Id="rId5" Type="http://schemas.openxmlformats.org/officeDocument/2006/relationships/slide" Target="/ppt/slides/slide9.xml"/><Relationship Id="rId6" Type="http://schemas.openxmlformats.org/officeDocument/2006/relationships/image" Target="../media/image75.png"/><Relationship Id="rId18" Type="http://schemas.openxmlformats.org/officeDocument/2006/relationships/image" Target="../media/image96.png"/><Relationship Id="rId7" Type="http://schemas.openxmlformats.org/officeDocument/2006/relationships/slide" Target="/ppt/slides/slide4.xml"/><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0"/>
          <p:cNvPicPr preferRelativeResize="0"/>
          <p:nvPr>
            <p:ph idx="2" type="pic"/>
          </p:nvPr>
        </p:nvPicPr>
        <p:blipFill rotWithShape="1">
          <a:blip r:embed="rId3">
            <a:alphaModFix/>
          </a:blip>
          <a:srcRect b="18234" l="0" r="0" t="18233"/>
          <a:stretch/>
        </p:blipFill>
        <p:spPr>
          <a:xfrm>
            <a:off x="308610" y="228123"/>
            <a:ext cx="1313585" cy="1314926"/>
          </a:xfrm>
          <a:prstGeom prst="ellipse">
            <a:avLst/>
          </a:prstGeom>
          <a:noFill/>
          <a:ln>
            <a:noFill/>
          </a:ln>
        </p:spPr>
      </p:pic>
      <p:pic>
        <p:nvPicPr>
          <p:cNvPr id="105" name="Google Shape;105;p20"/>
          <p:cNvPicPr preferRelativeResize="0"/>
          <p:nvPr>
            <p:ph idx="3" type="pic"/>
          </p:nvPr>
        </p:nvPicPr>
        <p:blipFill rotWithShape="1">
          <a:blip r:embed="rId4">
            <a:alphaModFix/>
          </a:blip>
          <a:srcRect b="0" l="22025" r="22025" t="0"/>
          <a:stretch/>
        </p:blipFill>
        <p:spPr>
          <a:xfrm>
            <a:off x="1783080" y="1073942"/>
            <a:ext cx="1313585" cy="1314926"/>
          </a:xfrm>
          <a:prstGeom prst="ellipse">
            <a:avLst/>
          </a:prstGeom>
          <a:noFill/>
          <a:ln>
            <a:noFill/>
          </a:ln>
        </p:spPr>
      </p:pic>
      <p:pic>
        <p:nvPicPr>
          <p:cNvPr id="106" name="Google Shape;106;p20"/>
          <p:cNvPicPr preferRelativeResize="0"/>
          <p:nvPr>
            <p:ph idx="4" type="pic"/>
          </p:nvPr>
        </p:nvPicPr>
        <p:blipFill rotWithShape="1">
          <a:blip r:embed="rId5">
            <a:alphaModFix/>
          </a:blip>
          <a:srcRect b="12286" l="0" r="0" t="12287"/>
          <a:stretch/>
        </p:blipFill>
        <p:spPr>
          <a:xfrm>
            <a:off x="330605" y="1731405"/>
            <a:ext cx="1313585" cy="1314926"/>
          </a:xfrm>
          <a:prstGeom prst="ellipse">
            <a:avLst/>
          </a:prstGeom>
          <a:noFill/>
          <a:ln>
            <a:noFill/>
          </a:ln>
        </p:spPr>
      </p:pic>
      <p:pic>
        <p:nvPicPr>
          <p:cNvPr id="107" name="Google Shape;107;p20"/>
          <p:cNvPicPr preferRelativeResize="0"/>
          <p:nvPr>
            <p:ph idx="5" type="pic"/>
          </p:nvPr>
        </p:nvPicPr>
        <p:blipFill rotWithShape="1">
          <a:blip r:embed="rId6">
            <a:alphaModFix/>
          </a:blip>
          <a:srcRect b="0" l="16726" r="16727" t="0"/>
          <a:stretch/>
        </p:blipFill>
        <p:spPr>
          <a:xfrm>
            <a:off x="1783080" y="2639852"/>
            <a:ext cx="1313585" cy="1314926"/>
          </a:xfrm>
          <a:prstGeom prst="ellipse">
            <a:avLst/>
          </a:prstGeom>
          <a:noFill/>
          <a:ln>
            <a:noFill/>
          </a:ln>
        </p:spPr>
      </p:pic>
      <p:pic>
        <p:nvPicPr>
          <p:cNvPr id="108" name="Google Shape;108;p20"/>
          <p:cNvPicPr preferRelativeResize="0"/>
          <p:nvPr>
            <p:ph idx="7" type="pic"/>
          </p:nvPr>
        </p:nvPicPr>
        <p:blipFill rotWithShape="1">
          <a:blip r:embed="rId7">
            <a:alphaModFix/>
          </a:blip>
          <a:srcRect b="0" l="21830" r="21831" t="0"/>
          <a:stretch/>
        </p:blipFill>
        <p:spPr>
          <a:xfrm>
            <a:off x="3223260" y="228123"/>
            <a:ext cx="1313585" cy="1314926"/>
          </a:xfrm>
          <a:prstGeom prst="ellipse">
            <a:avLst/>
          </a:prstGeom>
          <a:noFill/>
          <a:ln>
            <a:noFill/>
          </a:ln>
        </p:spPr>
      </p:pic>
      <p:pic>
        <p:nvPicPr>
          <p:cNvPr id="109" name="Google Shape;109;p20"/>
          <p:cNvPicPr preferRelativeResize="0"/>
          <p:nvPr>
            <p:ph idx="8" type="pic"/>
          </p:nvPr>
        </p:nvPicPr>
        <p:blipFill rotWithShape="1">
          <a:blip r:embed="rId8">
            <a:alphaModFix/>
          </a:blip>
          <a:srcRect b="0" l="21406" r="21406" t="0"/>
          <a:stretch/>
        </p:blipFill>
        <p:spPr>
          <a:xfrm>
            <a:off x="4697730" y="1073942"/>
            <a:ext cx="1313585" cy="1314926"/>
          </a:xfrm>
          <a:prstGeom prst="ellipse">
            <a:avLst/>
          </a:prstGeom>
          <a:noFill/>
          <a:ln>
            <a:noFill/>
          </a:ln>
        </p:spPr>
      </p:pic>
      <p:pic>
        <p:nvPicPr>
          <p:cNvPr id="110" name="Google Shape;110;p20"/>
          <p:cNvPicPr preferRelativeResize="0"/>
          <p:nvPr>
            <p:ph idx="9" type="pic"/>
          </p:nvPr>
        </p:nvPicPr>
        <p:blipFill rotWithShape="1">
          <a:blip r:embed="rId9">
            <a:alphaModFix/>
          </a:blip>
          <a:srcRect b="1204" l="0" r="0" t="1205"/>
          <a:stretch/>
        </p:blipFill>
        <p:spPr>
          <a:xfrm>
            <a:off x="3245255" y="1731405"/>
            <a:ext cx="1313585" cy="1314926"/>
          </a:xfrm>
          <a:prstGeom prst="ellipse">
            <a:avLst/>
          </a:prstGeom>
          <a:noFill/>
          <a:ln>
            <a:noFill/>
          </a:ln>
        </p:spPr>
      </p:pic>
      <p:pic>
        <p:nvPicPr>
          <p:cNvPr id="111" name="Google Shape;111;p20"/>
          <p:cNvPicPr preferRelativeResize="0"/>
          <p:nvPr>
            <p:ph idx="13" type="pic"/>
          </p:nvPr>
        </p:nvPicPr>
        <p:blipFill rotWithShape="1">
          <a:blip r:embed="rId10">
            <a:alphaModFix/>
          </a:blip>
          <a:srcRect b="0" l="4743" r="4742" t="0"/>
          <a:stretch/>
        </p:blipFill>
        <p:spPr>
          <a:xfrm>
            <a:off x="4697730" y="2639852"/>
            <a:ext cx="1313585" cy="1314926"/>
          </a:xfrm>
          <a:prstGeom prst="ellipse">
            <a:avLst/>
          </a:prstGeom>
          <a:noFill/>
          <a:ln>
            <a:noFill/>
          </a:ln>
        </p:spPr>
      </p:pic>
      <p:pic>
        <p:nvPicPr>
          <p:cNvPr id="112" name="Google Shape;112;p20"/>
          <p:cNvPicPr preferRelativeResize="0"/>
          <p:nvPr>
            <p:ph idx="15" type="pic"/>
          </p:nvPr>
        </p:nvPicPr>
        <p:blipFill rotWithShape="1">
          <a:blip r:embed="rId11">
            <a:alphaModFix/>
          </a:blip>
          <a:srcRect b="0" l="20027" r="20026" t="0"/>
          <a:stretch/>
        </p:blipFill>
        <p:spPr>
          <a:xfrm>
            <a:off x="6172200" y="228123"/>
            <a:ext cx="1313585" cy="1314926"/>
          </a:xfrm>
          <a:prstGeom prst="ellipse">
            <a:avLst/>
          </a:prstGeom>
          <a:noFill/>
          <a:ln>
            <a:noFill/>
          </a:ln>
        </p:spPr>
      </p:pic>
      <p:pic>
        <p:nvPicPr>
          <p:cNvPr id="113" name="Google Shape;113;p20"/>
          <p:cNvPicPr preferRelativeResize="0"/>
          <p:nvPr>
            <p:ph idx="16" type="pic"/>
          </p:nvPr>
        </p:nvPicPr>
        <p:blipFill rotWithShape="1">
          <a:blip r:embed="rId12">
            <a:alphaModFix/>
          </a:blip>
          <a:srcRect b="0" l="19999" r="19999" t="0"/>
          <a:stretch/>
        </p:blipFill>
        <p:spPr>
          <a:xfrm>
            <a:off x="7646670" y="1073942"/>
            <a:ext cx="1313585" cy="1314926"/>
          </a:xfrm>
          <a:prstGeom prst="ellipse">
            <a:avLst/>
          </a:prstGeom>
          <a:noFill/>
          <a:ln>
            <a:noFill/>
          </a:ln>
        </p:spPr>
      </p:pic>
      <p:pic>
        <p:nvPicPr>
          <p:cNvPr id="114" name="Google Shape;114;p20"/>
          <p:cNvPicPr preferRelativeResize="0"/>
          <p:nvPr>
            <p:ph idx="17" type="pic"/>
          </p:nvPr>
        </p:nvPicPr>
        <p:blipFill rotWithShape="1">
          <a:blip r:embed="rId13">
            <a:alphaModFix/>
          </a:blip>
          <a:srcRect b="0" l="22025" r="22025" t="0"/>
          <a:stretch/>
        </p:blipFill>
        <p:spPr>
          <a:xfrm>
            <a:off x="6194195" y="1731405"/>
            <a:ext cx="1313585" cy="1314926"/>
          </a:xfrm>
          <a:prstGeom prst="ellipse">
            <a:avLst/>
          </a:prstGeom>
          <a:noFill/>
          <a:ln>
            <a:noFill/>
          </a:ln>
        </p:spPr>
      </p:pic>
      <p:pic>
        <p:nvPicPr>
          <p:cNvPr id="115" name="Google Shape;115;p20"/>
          <p:cNvPicPr preferRelativeResize="0"/>
          <p:nvPr>
            <p:ph idx="18" type="pic"/>
          </p:nvPr>
        </p:nvPicPr>
        <p:blipFill rotWithShape="1">
          <a:blip r:embed="rId14">
            <a:alphaModFix/>
          </a:blip>
          <a:srcRect b="0" l="21899" r="21899" t="0"/>
          <a:stretch/>
        </p:blipFill>
        <p:spPr>
          <a:xfrm>
            <a:off x="7646670" y="2639852"/>
            <a:ext cx="1313585" cy="1314926"/>
          </a:xfrm>
          <a:prstGeom prst="ellipse">
            <a:avLst/>
          </a:prstGeom>
          <a:noFill/>
          <a:ln>
            <a:noFill/>
          </a:ln>
        </p:spPr>
      </p:pic>
      <p:pic>
        <p:nvPicPr>
          <p:cNvPr id="116" name="Google Shape;116;p20"/>
          <p:cNvPicPr preferRelativeResize="0"/>
          <p:nvPr>
            <p:ph idx="19" type="pic"/>
          </p:nvPr>
        </p:nvPicPr>
        <p:blipFill rotWithShape="1">
          <a:blip r:embed="rId15">
            <a:alphaModFix/>
          </a:blip>
          <a:srcRect b="0" l="12692" r="12691" t="0"/>
          <a:stretch/>
        </p:blipFill>
        <p:spPr>
          <a:xfrm>
            <a:off x="7690184" y="45240"/>
            <a:ext cx="1313585" cy="1314926"/>
          </a:xfrm>
          <a:prstGeom prst="ellipse">
            <a:avLst/>
          </a:prstGeom>
          <a:noFill/>
          <a:ln>
            <a:noFill/>
          </a:ln>
        </p:spPr>
      </p:pic>
      <p:sp>
        <p:nvSpPr>
          <p:cNvPr id="117" name="Google Shape;117;p20"/>
          <p:cNvSpPr/>
          <p:nvPr/>
        </p:nvSpPr>
        <p:spPr>
          <a:xfrm>
            <a:off x="0" y="0"/>
            <a:ext cx="9144000" cy="5143500"/>
          </a:xfrm>
          <a:prstGeom prst="rect">
            <a:avLst/>
          </a:prstGeom>
          <a:gradFill>
            <a:gsLst>
              <a:gs pos="0">
                <a:srgbClr val="F4FDF6">
                  <a:alpha val="0"/>
                </a:srgbClr>
              </a:gs>
              <a:gs pos="31000">
                <a:srgbClr val="313331">
                  <a:alpha val="41960"/>
                </a:srgbClr>
              </a:gs>
              <a:gs pos="68000">
                <a:schemeClr val="dk1"/>
              </a:gs>
              <a:gs pos="100000">
                <a:schemeClr val="dk1"/>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pic>
        <p:nvPicPr>
          <p:cNvPr descr="Spotify Logo Png - Free Transparent PNG Logos" id="118" name="Google Shape;118;p20"/>
          <p:cNvPicPr preferRelativeResize="0"/>
          <p:nvPr/>
        </p:nvPicPr>
        <p:blipFill rotWithShape="1">
          <a:blip r:embed="rId16">
            <a:alphaModFix/>
          </a:blip>
          <a:srcRect b="0" l="0" r="0" t="0"/>
          <a:stretch/>
        </p:blipFill>
        <p:spPr>
          <a:xfrm>
            <a:off x="3976019" y="1405407"/>
            <a:ext cx="1191962" cy="1191962"/>
          </a:xfrm>
          <a:prstGeom prst="rect">
            <a:avLst/>
          </a:prstGeom>
          <a:noFill/>
          <a:ln>
            <a:noFill/>
          </a:ln>
        </p:spPr>
      </p:pic>
      <p:sp>
        <p:nvSpPr>
          <p:cNvPr id="119" name="Google Shape;119;p20"/>
          <p:cNvSpPr txBox="1"/>
          <p:nvPr/>
        </p:nvSpPr>
        <p:spPr>
          <a:xfrm>
            <a:off x="3060213" y="2520018"/>
            <a:ext cx="2937510" cy="5770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b="1" sz="3300">
              <a:solidFill>
                <a:schemeClr val="lt1"/>
              </a:solidFill>
              <a:latin typeface="Montserrat"/>
              <a:ea typeface="Montserrat"/>
              <a:cs typeface="Montserrat"/>
              <a:sym typeface="Montserrat"/>
            </a:endParaRPr>
          </a:p>
        </p:txBody>
      </p:sp>
      <p:sp>
        <p:nvSpPr>
          <p:cNvPr id="120" name="Google Shape;120;p20"/>
          <p:cNvSpPr txBox="1"/>
          <p:nvPr/>
        </p:nvSpPr>
        <p:spPr>
          <a:xfrm>
            <a:off x="2121031" y="2802877"/>
            <a:ext cx="4991492" cy="7617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Group project: Spotify’s buzz analysis</a:t>
            </a:r>
            <a:endParaRPr sz="1100"/>
          </a:p>
        </p:txBody>
      </p:sp>
      <p:sp>
        <p:nvSpPr>
          <p:cNvPr id="121" name="Google Shape;121;p20">
            <a:hlinkClick/>
          </p:cNvPr>
          <p:cNvSpPr/>
          <p:nvPr/>
        </p:nvSpPr>
        <p:spPr>
          <a:xfrm>
            <a:off x="2377440" y="3660052"/>
            <a:ext cx="4389120" cy="554121"/>
          </a:xfrm>
          <a:prstGeom prst="roundRect">
            <a:avLst>
              <a:gd fmla="val 50000"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122" name="Google Shape;122;p20"/>
          <p:cNvSpPr txBox="1"/>
          <p:nvPr/>
        </p:nvSpPr>
        <p:spPr>
          <a:xfrm>
            <a:off x="3059907" y="3740905"/>
            <a:ext cx="3024186"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dk1"/>
                </a:solidFill>
                <a:latin typeface="Montserrat"/>
                <a:ea typeface="Montserrat"/>
                <a:cs typeface="Montserrat"/>
                <a:sym typeface="Montserrat"/>
              </a:rPr>
              <a:t>Start Presentation</a:t>
            </a:r>
            <a:endParaRPr sz="1100"/>
          </a:p>
        </p:txBody>
      </p:sp>
      <p:sp>
        <p:nvSpPr>
          <p:cNvPr id="123" name="Google Shape;123;p20"/>
          <p:cNvSpPr/>
          <p:nvPr/>
        </p:nvSpPr>
        <p:spPr>
          <a:xfrm>
            <a:off x="2377440" y="4334422"/>
            <a:ext cx="4389120" cy="554121"/>
          </a:xfrm>
          <a:prstGeom prst="roundRect">
            <a:avLst>
              <a:gd fmla="val 50000" name="adj"/>
            </a:avLst>
          </a:prstGeom>
          <a:no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124" name="Google Shape;124;p20"/>
          <p:cNvSpPr txBox="1"/>
          <p:nvPr/>
        </p:nvSpPr>
        <p:spPr>
          <a:xfrm>
            <a:off x="2495747" y="4415275"/>
            <a:ext cx="4100659" cy="4847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lt1"/>
                </a:solidFill>
                <a:latin typeface="Montserrat"/>
                <a:ea typeface="Montserrat"/>
                <a:cs typeface="Montserrat"/>
                <a:sym typeface="Montserrat"/>
              </a:rPr>
              <a:t>Big Data Based Marketing Analytics</a:t>
            </a:r>
            <a:endParaRPr sz="1100"/>
          </a:p>
          <a:p>
            <a:pPr indent="0" lvl="0" marL="0" marR="0" rtl="0" algn="ctr">
              <a:spcBef>
                <a:spcPts val="0"/>
              </a:spcBef>
              <a:spcAft>
                <a:spcPts val="0"/>
              </a:spcAft>
              <a:buNone/>
            </a:pPr>
            <a:r>
              <a:t/>
            </a:r>
            <a:endParaRPr sz="1200">
              <a:solidFill>
                <a:schemeClr val="lt1"/>
              </a:solidFill>
              <a:latin typeface="Montserrat"/>
              <a:ea typeface="Montserrat"/>
              <a:cs typeface="Montserrat"/>
              <a:sym typeface="Montserrat"/>
            </a:endParaRPr>
          </a:p>
        </p:txBody>
      </p:sp>
      <p:sp>
        <p:nvSpPr>
          <p:cNvPr id="125" name="Google Shape;125;p20"/>
          <p:cNvSpPr/>
          <p:nvPr/>
        </p:nvSpPr>
        <p:spPr>
          <a:xfrm>
            <a:off x="63061" y="-867103"/>
            <a:ext cx="8940707" cy="816336"/>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pic>
        <p:nvPicPr>
          <p:cNvPr id="126" name="Google Shape;126;p20"/>
          <p:cNvPicPr preferRelativeResize="0"/>
          <p:nvPr>
            <p:ph idx="14" type="pic"/>
          </p:nvPr>
        </p:nvPicPr>
        <p:blipFill rotWithShape="1">
          <a:blip r:embed="rId17">
            <a:alphaModFix/>
          </a:blip>
          <a:srcRect b="0" l="20027" r="20026" t="0"/>
          <a:stretch/>
        </p:blipFill>
        <p:spPr>
          <a:xfrm>
            <a:off x="4810686" y="-307383"/>
            <a:ext cx="1313585" cy="1314926"/>
          </a:xfrm>
          <a:prstGeom prst="ellipse">
            <a:avLst/>
          </a:prstGeom>
          <a:noFill/>
          <a:ln>
            <a:noFill/>
          </a:ln>
        </p:spPr>
      </p:pic>
      <p:pic>
        <p:nvPicPr>
          <p:cNvPr id="127" name="Google Shape;127;p20"/>
          <p:cNvPicPr preferRelativeResize="0"/>
          <p:nvPr>
            <p:ph idx="6" type="pic"/>
          </p:nvPr>
        </p:nvPicPr>
        <p:blipFill rotWithShape="1">
          <a:blip r:embed="rId18">
            <a:alphaModFix/>
          </a:blip>
          <a:srcRect b="12514" l="0" r="0" t="12514"/>
          <a:stretch/>
        </p:blipFill>
        <p:spPr>
          <a:xfrm>
            <a:off x="1833608" y="-429340"/>
            <a:ext cx="1313585" cy="1314926"/>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9"/>
          <p:cNvSpPr/>
          <p:nvPr/>
        </p:nvSpPr>
        <p:spPr>
          <a:xfrm>
            <a:off x="175723" y="3822080"/>
            <a:ext cx="2124900" cy="497100"/>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375" name="Google Shape;375;p29"/>
          <p:cNvSpPr txBox="1"/>
          <p:nvPr/>
        </p:nvSpPr>
        <p:spPr>
          <a:xfrm>
            <a:off x="750648" y="289773"/>
            <a:ext cx="1524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Montserrat"/>
                <a:ea typeface="Montserrat"/>
                <a:cs typeface="Montserrat"/>
                <a:sym typeface="Montserrat"/>
              </a:rPr>
              <a:t>Group Project</a:t>
            </a:r>
            <a:endParaRPr sz="1100"/>
          </a:p>
        </p:txBody>
      </p:sp>
      <p:sp>
        <p:nvSpPr>
          <p:cNvPr id="376" name="Google Shape;376;p29"/>
          <p:cNvSpPr txBox="1"/>
          <p:nvPr/>
        </p:nvSpPr>
        <p:spPr>
          <a:xfrm>
            <a:off x="750648" y="1113460"/>
            <a:ext cx="1112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About us</a:t>
            </a:r>
            <a:endParaRPr sz="1100"/>
          </a:p>
        </p:txBody>
      </p:sp>
      <p:sp>
        <p:nvSpPr>
          <p:cNvPr id="377" name="Google Shape;377;p29"/>
          <p:cNvSpPr txBox="1"/>
          <p:nvPr/>
        </p:nvSpPr>
        <p:spPr>
          <a:xfrm>
            <a:off x="750648" y="1625579"/>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Group Members</a:t>
            </a:r>
            <a:endParaRPr sz="1100"/>
          </a:p>
        </p:txBody>
      </p:sp>
      <p:sp>
        <p:nvSpPr>
          <p:cNvPr id="378" name="Google Shape;378;p29"/>
          <p:cNvSpPr txBox="1"/>
          <p:nvPr/>
        </p:nvSpPr>
        <p:spPr>
          <a:xfrm>
            <a:off x="750648" y="2232244"/>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Overview Topics</a:t>
            </a:r>
            <a:endParaRPr sz="1100"/>
          </a:p>
        </p:txBody>
      </p:sp>
      <p:sp>
        <p:nvSpPr>
          <p:cNvPr id="379" name="Google Shape;379;p29"/>
          <p:cNvSpPr txBox="1"/>
          <p:nvPr/>
        </p:nvSpPr>
        <p:spPr>
          <a:xfrm>
            <a:off x="750648" y="2684330"/>
            <a:ext cx="151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Competitors Analysis</a:t>
            </a:r>
            <a:endParaRPr sz="1100"/>
          </a:p>
        </p:txBody>
      </p:sp>
      <p:sp>
        <p:nvSpPr>
          <p:cNvPr id="380" name="Google Shape;380;p29"/>
          <p:cNvSpPr txBox="1"/>
          <p:nvPr/>
        </p:nvSpPr>
        <p:spPr>
          <a:xfrm>
            <a:off x="750648" y="3353740"/>
            <a:ext cx="15189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lt1"/>
                </a:solidFill>
                <a:latin typeface="Montserrat"/>
                <a:ea typeface="Montserrat"/>
                <a:cs typeface="Montserrat"/>
                <a:sym typeface="Montserrat"/>
              </a:rPr>
              <a:t>Reviews Data &amp; Semantic  Analysis</a:t>
            </a:r>
            <a:endParaRPr sz="1100"/>
          </a:p>
        </p:txBody>
      </p:sp>
      <p:sp>
        <p:nvSpPr>
          <p:cNvPr id="381" name="Google Shape;381;p29"/>
          <p:cNvSpPr txBox="1"/>
          <p:nvPr/>
        </p:nvSpPr>
        <p:spPr>
          <a:xfrm>
            <a:off x="730120" y="3851408"/>
            <a:ext cx="151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Montserrat"/>
                <a:ea typeface="Montserrat"/>
                <a:cs typeface="Montserrat"/>
                <a:sym typeface="Montserrat"/>
              </a:rPr>
              <a:t>Topic </a:t>
            </a:r>
            <a:br>
              <a:rPr lang="en" sz="1200">
                <a:solidFill>
                  <a:schemeClr val="dk1"/>
                </a:solidFill>
                <a:latin typeface="Montserrat"/>
                <a:ea typeface="Montserrat"/>
                <a:cs typeface="Montserrat"/>
                <a:sym typeface="Montserrat"/>
              </a:rPr>
            </a:br>
            <a:r>
              <a:rPr lang="en" sz="1200">
                <a:solidFill>
                  <a:schemeClr val="dk1"/>
                </a:solidFill>
                <a:latin typeface="Montserrat"/>
                <a:ea typeface="Montserrat"/>
                <a:cs typeface="Montserrat"/>
                <a:sym typeface="Montserrat"/>
              </a:rPr>
              <a:t>Modeling</a:t>
            </a:r>
            <a:endParaRPr sz="1100"/>
          </a:p>
        </p:txBody>
      </p:sp>
      <p:sp>
        <p:nvSpPr>
          <p:cNvPr id="382" name="Google Shape;382;p29"/>
          <p:cNvSpPr txBox="1"/>
          <p:nvPr/>
        </p:nvSpPr>
        <p:spPr>
          <a:xfrm>
            <a:off x="750648" y="4593111"/>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Conclusions</a:t>
            </a:r>
            <a:endParaRPr sz="1100"/>
          </a:p>
        </p:txBody>
      </p:sp>
      <p:sp>
        <p:nvSpPr>
          <p:cNvPr id="383" name="Google Shape;383;p29"/>
          <p:cNvSpPr txBox="1"/>
          <p:nvPr/>
        </p:nvSpPr>
        <p:spPr>
          <a:xfrm>
            <a:off x="2740304" y="289775"/>
            <a:ext cx="42549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3600">
                <a:solidFill>
                  <a:schemeClr val="lt1"/>
                </a:solidFill>
                <a:latin typeface="Montserrat"/>
                <a:ea typeface="Montserrat"/>
                <a:cs typeface="Montserrat"/>
                <a:sym typeface="Montserrat"/>
              </a:rPr>
              <a:t>Topic Modeling</a:t>
            </a:r>
            <a:endParaRPr sz="1100"/>
          </a:p>
        </p:txBody>
      </p:sp>
      <p:grpSp>
        <p:nvGrpSpPr>
          <p:cNvPr id="384" name="Google Shape;384;p29"/>
          <p:cNvGrpSpPr/>
          <p:nvPr/>
        </p:nvGrpSpPr>
        <p:grpSpPr>
          <a:xfrm>
            <a:off x="3954226" y="2842485"/>
            <a:ext cx="213293" cy="49432"/>
            <a:chOff x="5272131" y="3789856"/>
            <a:chExt cx="793500" cy="183900"/>
          </a:xfrm>
        </p:grpSpPr>
        <p:sp>
          <p:nvSpPr>
            <p:cNvPr id="385" name="Google Shape;385;p29"/>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386" name="Google Shape;386;p29"/>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387" name="Google Shape;387;p29"/>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grpSp>
      <p:cxnSp>
        <p:nvCxnSpPr>
          <p:cNvPr id="388" name="Google Shape;388;p29"/>
          <p:cNvCxnSpPr/>
          <p:nvPr/>
        </p:nvCxnSpPr>
        <p:spPr>
          <a:xfrm>
            <a:off x="2390828" y="4404414"/>
            <a:ext cx="6583800" cy="0"/>
          </a:xfrm>
          <a:prstGeom prst="straightConnector1">
            <a:avLst/>
          </a:prstGeom>
          <a:noFill/>
          <a:ln cap="flat" cmpd="sng" w="9525">
            <a:solidFill>
              <a:schemeClr val="lt1"/>
            </a:solidFill>
            <a:prstDash val="solid"/>
            <a:miter lim="800000"/>
            <a:headEnd len="sm" w="sm" type="none"/>
            <a:tailEnd len="sm" w="sm" type="none"/>
          </a:ln>
        </p:spPr>
      </p:cxnSp>
      <p:sp>
        <p:nvSpPr>
          <p:cNvPr id="389" name="Google Shape;389;p29"/>
          <p:cNvSpPr txBox="1"/>
          <p:nvPr/>
        </p:nvSpPr>
        <p:spPr>
          <a:xfrm>
            <a:off x="2529194" y="4483130"/>
            <a:ext cx="6149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Open Sans"/>
                <a:ea typeface="Open Sans"/>
                <a:cs typeface="Open Sans"/>
                <a:sym typeface="Open Sans"/>
              </a:rPr>
              <a:t>In the topic modeling (</a:t>
            </a:r>
            <a:r>
              <a:rPr lang="en" sz="1200" u="sng">
                <a:solidFill>
                  <a:schemeClr val="hlink"/>
                </a:solidFill>
                <a:latin typeface="Open Sans"/>
                <a:ea typeface="Open Sans"/>
                <a:cs typeface="Open Sans"/>
                <a:sym typeface="Open Sans"/>
                <a:hlinkClick r:id="rId3"/>
              </a:rPr>
              <a:t>link</a:t>
            </a:r>
            <a:r>
              <a:rPr lang="en" sz="1200">
                <a:solidFill>
                  <a:schemeClr val="lt1"/>
                </a:solidFill>
                <a:latin typeface="Open Sans"/>
                <a:ea typeface="Open Sans"/>
                <a:cs typeface="Open Sans"/>
                <a:sym typeface="Open Sans"/>
              </a:rPr>
              <a:t>) we can see the top words</a:t>
            </a:r>
            <a:endParaRPr sz="1200">
              <a:solidFill>
                <a:schemeClr val="lt1"/>
              </a:solidFill>
              <a:latin typeface="Open Sans"/>
              <a:ea typeface="Open Sans"/>
              <a:cs typeface="Open Sans"/>
              <a:sym typeface="Open Sans"/>
            </a:endParaRPr>
          </a:p>
        </p:txBody>
      </p:sp>
      <p:pic>
        <p:nvPicPr>
          <p:cNvPr descr="Home" id="390" name="Google Shape;390;p29">
            <a:hlinkClick action="ppaction://hlinksldjump" r:id="rId4"/>
          </p:cNvPr>
          <p:cNvPicPr preferRelativeResize="0"/>
          <p:nvPr/>
        </p:nvPicPr>
        <p:blipFill rotWithShape="1">
          <a:blip r:embed="rId5">
            <a:alphaModFix/>
          </a:blip>
          <a:srcRect b="0" l="0" r="0" t="0"/>
          <a:stretch/>
        </p:blipFill>
        <p:spPr>
          <a:xfrm>
            <a:off x="246708" y="1029300"/>
            <a:ext cx="441694" cy="441694"/>
          </a:xfrm>
          <a:prstGeom prst="rect">
            <a:avLst/>
          </a:prstGeom>
          <a:noFill/>
          <a:ln>
            <a:noFill/>
          </a:ln>
        </p:spPr>
      </p:pic>
      <p:pic>
        <p:nvPicPr>
          <p:cNvPr descr="Magnifying glass" id="391" name="Google Shape;391;p29">
            <a:hlinkClick action="ppaction://hlinksldjump" r:id="rId6"/>
          </p:cNvPr>
          <p:cNvPicPr preferRelativeResize="0"/>
          <p:nvPr/>
        </p:nvPicPr>
        <p:blipFill rotWithShape="1">
          <a:blip r:embed="rId7">
            <a:alphaModFix/>
          </a:blip>
          <a:srcRect b="0" l="0" r="0" t="0"/>
          <a:stretch/>
        </p:blipFill>
        <p:spPr>
          <a:xfrm>
            <a:off x="246708" y="3257545"/>
            <a:ext cx="441694" cy="441694"/>
          </a:xfrm>
          <a:prstGeom prst="rect">
            <a:avLst/>
          </a:prstGeom>
          <a:noFill/>
          <a:ln>
            <a:noFill/>
          </a:ln>
        </p:spPr>
      </p:pic>
      <p:pic>
        <p:nvPicPr>
          <p:cNvPr descr="Books on shelf" id="392" name="Google Shape;392;p29">
            <a:hlinkClick action="ppaction://hlinksldjump" r:id="rId8"/>
          </p:cNvPr>
          <p:cNvPicPr preferRelativeResize="0"/>
          <p:nvPr/>
        </p:nvPicPr>
        <p:blipFill rotWithShape="1">
          <a:blip r:embed="rId9">
            <a:alphaModFix/>
          </a:blip>
          <a:srcRect b="0" l="0" r="0" t="0"/>
          <a:stretch/>
        </p:blipFill>
        <p:spPr>
          <a:xfrm>
            <a:off x="246708" y="2106995"/>
            <a:ext cx="441694" cy="441694"/>
          </a:xfrm>
          <a:prstGeom prst="rect">
            <a:avLst/>
          </a:prstGeom>
          <a:noFill/>
          <a:ln>
            <a:noFill/>
          </a:ln>
        </p:spPr>
      </p:pic>
      <p:pic>
        <p:nvPicPr>
          <p:cNvPr descr="Star" id="393" name="Google Shape;393;p29">
            <a:hlinkClick action="ppaction://hlinksldjump" r:id="rId10"/>
          </p:cNvPr>
          <p:cNvPicPr preferRelativeResize="0"/>
          <p:nvPr/>
        </p:nvPicPr>
        <p:blipFill rotWithShape="1">
          <a:blip r:embed="rId11">
            <a:alphaModFix/>
          </a:blip>
          <a:srcRect b="0" l="0" r="0" t="0"/>
          <a:stretch/>
        </p:blipFill>
        <p:spPr>
          <a:xfrm>
            <a:off x="262552" y="2621545"/>
            <a:ext cx="441694" cy="441694"/>
          </a:xfrm>
          <a:prstGeom prst="rect">
            <a:avLst/>
          </a:prstGeom>
          <a:noFill/>
          <a:ln>
            <a:noFill/>
          </a:ln>
        </p:spPr>
      </p:pic>
      <p:pic>
        <p:nvPicPr>
          <p:cNvPr descr="Headphones" id="394" name="Google Shape;394;p29">
            <a:hlinkClick action="ppaction://hlinksldjump" r:id="rId12"/>
          </p:cNvPr>
          <p:cNvPicPr preferRelativeResize="0"/>
          <p:nvPr/>
        </p:nvPicPr>
        <p:blipFill rotWithShape="1">
          <a:blip r:embed="rId13">
            <a:alphaModFix/>
          </a:blip>
          <a:srcRect b="0" l="0" r="0" t="0"/>
          <a:stretch/>
        </p:blipFill>
        <p:spPr>
          <a:xfrm>
            <a:off x="246708" y="1526539"/>
            <a:ext cx="441694" cy="441694"/>
          </a:xfrm>
          <a:prstGeom prst="rect">
            <a:avLst/>
          </a:prstGeom>
          <a:noFill/>
          <a:ln>
            <a:noFill/>
          </a:ln>
        </p:spPr>
      </p:pic>
      <p:pic>
        <p:nvPicPr>
          <p:cNvPr descr="Treble clef" id="395" name="Google Shape;395;p29">
            <a:hlinkClick action="ppaction://hlinksldjump" r:id="rId14"/>
          </p:cNvPr>
          <p:cNvPicPr preferRelativeResize="0"/>
          <p:nvPr/>
        </p:nvPicPr>
        <p:blipFill rotWithShape="1">
          <a:blip r:embed="rId15">
            <a:alphaModFix/>
          </a:blip>
          <a:srcRect b="0" l="0" r="0" t="0"/>
          <a:stretch/>
        </p:blipFill>
        <p:spPr>
          <a:xfrm>
            <a:off x="196913" y="3849404"/>
            <a:ext cx="481557" cy="481557"/>
          </a:xfrm>
          <a:prstGeom prst="rect">
            <a:avLst/>
          </a:prstGeom>
          <a:noFill/>
          <a:ln>
            <a:noFill/>
          </a:ln>
        </p:spPr>
      </p:pic>
      <p:pic>
        <p:nvPicPr>
          <p:cNvPr descr="Music notes" id="396" name="Google Shape;396;p29">
            <a:hlinkClick action="ppaction://hlinksldjump" r:id="rId16"/>
          </p:cNvPr>
          <p:cNvPicPr preferRelativeResize="0"/>
          <p:nvPr/>
        </p:nvPicPr>
        <p:blipFill rotWithShape="1">
          <a:blip r:embed="rId17">
            <a:alphaModFix/>
          </a:blip>
          <a:srcRect b="0" l="0" r="0" t="0"/>
          <a:stretch/>
        </p:blipFill>
        <p:spPr>
          <a:xfrm>
            <a:off x="190095" y="4483136"/>
            <a:ext cx="481557" cy="481557"/>
          </a:xfrm>
          <a:prstGeom prst="rect">
            <a:avLst/>
          </a:prstGeom>
          <a:noFill/>
          <a:ln>
            <a:noFill/>
          </a:ln>
        </p:spPr>
      </p:pic>
      <p:pic>
        <p:nvPicPr>
          <p:cNvPr descr="Spotify Logo Png - Free Transparent PNG Logos" id="397" name="Google Shape;397;p29">
            <a:hlinkClick/>
          </p:cNvPr>
          <p:cNvPicPr preferRelativeResize="0"/>
          <p:nvPr/>
        </p:nvPicPr>
        <p:blipFill rotWithShape="1">
          <a:blip r:embed="rId18">
            <a:alphaModFix/>
          </a:blip>
          <a:srcRect b="0" l="0" r="0" t="0"/>
          <a:stretch/>
        </p:blipFill>
        <p:spPr>
          <a:xfrm>
            <a:off x="190095" y="159538"/>
            <a:ext cx="560553" cy="560553"/>
          </a:xfrm>
          <a:prstGeom prst="rect">
            <a:avLst/>
          </a:prstGeom>
          <a:noFill/>
          <a:ln>
            <a:noFill/>
          </a:ln>
        </p:spPr>
      </p:pic>
      <p:sp>
        <p:nvSpPr>
          <p:cNvPr id="398" name="Google Shape;398;p29"/>
          <p:cNvSpPr/>
          <p:nvPr/>
        </p:nvSpPr>
        <p:spPr>
          <a:xfrm>
            <a:off x="63061" y="-867103"/>
            <a:ext cx="8940600" cy="816300"/>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pic>
        <p:nvPicPr>
          <p:cNvPr id="399" name="Google Shape;399;p29"/>
          <p:cNvPicPr preferRelativeResize="0"/>
          <p:nvPr/>
        </p:nvPicPr>
        <p:blipFill rotWithShape="1">
          <a:blip r:embed="rId19">
            <a:alphaModFix/>
          </a:blip>
          <a:srcRect b="19205" l="19848" r="33415" t="34570"/>
          <a:stretch/>
        </p:blipFill>
        <p:spPr>
          <a:xfrm>
            <a:off x="2377063" y="999025"/>
            <a:ext cx="6453677" cy="3290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p:nvPr/>
        </p:nvSpPr>
        <p:spPr>
          <a:xfrm>
            <a:off x="175723" y="3822080"/>
            <a:ext cx="2124900" cy="497100"/>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405" name="Google Shape;405;p30"/>
          <p:cNvSpPr txBox="1"/>
          <p:nvPr/>
        </p:nvSpPr>
        <p:spPr>
          <a:xfrm>
            <a:off x="750648" y="289773"/>
            <a:ext cx="1524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Montserrat"/>
                <a:ea typeface="Montserrat"/>
                <a:cs typeface="Montserrat"/>
                <a:sym typeface="Montserrat"/>
              </a:rPr>
              <a:t>Group Project</a:t>
            </a:r>
            <a:endParaRPr sz="1100"/>
          </a:p>
        </p:txBody>
      </p:sp>
      <p:sp>
        <p:nvSpPr>
          <p:cNvPr id="406" name="Google Shape;406;p30"/>
          <p:cNvSpPr txBox="1"/>
          <p:nvPr/>
        </p:nvSpPr>
        <p:spPr>
          <a:xfrm>
            <a:off x="1248398" y="915060"/>
            <a:ext cx="1112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About us</a:t>
            </a:r>
            <a:endParaRPr sz="1100"/>
          </a:p>
        </p:txBody>
      </p:sp>
      <p:sp>
        <p:nvSpPr>
          <p:cNvPr id="407" name="Google Shape;407;p30"/>
          <p:cNvSpPr txBox="1"/>
          <p:nvPr/>
        </p:nvSpPr>
        <p:spPr>
          <a:xfrm>
            <a:off x="750648" y="1625579"/>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Group Members</a:t>
            </a:r>
            <a:endParaRPr sz="1100"/>
          </a:p>
        </p:txBody>
      </p:sp>
      <p:sp>
        <p:nvSpPr>
          <p:cNvPr id="408" name="Google Shape;408;p30"/>
          <p:cNvSpPr txBox="1"/>
          <p:nvPr/>
        </p:nvSpPr>
        <p:spPr>
          <a:xfrm>
            <a:off x="750648" y="2232244"/>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Overview Topics</a:t>
            </a:r>
            <a:endParaRPr sz="1100"/>
          </a:p>
        </p:txBody>
      </p:sp>
      <p:sp>
        <p:nvSpPr>
          <p:cNvPr id="409" name="Google Shape;409;p30"/>
          <p:cNvSpPr txBox="1"/>
          <p:nvPr/>
        </p:nvSpPr>
        <p:spPr>
          <a:xfrm>
            <a:off x="750648" y="2684330"/>
            <a:ext cx="151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Competitors Analysis</a:t>
            </a:r>
            <a:endParaRPr sz="1100"/>
          </a:p>
        </p:txBody>
      </p:sp>
      <p:sp>
        <p:nvSpPr>
          <p:cNvPr id="410" name="Google Shape;410;p30"/>
          <p:cNvSpPr txBox="1"/>
          <p:nvPr/>
        </p:nvSpPr>
        <p:spPr>
          <a:xfrm>
            <a:off x="750648" y="3353740"/>
            <a:ext cx="15189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lt1"/>
                </a:solidFill>
                <a:latin typeface="Montserrat"/>
                <a:ea typeface="Montserrat"/>
                <a:cs typeface="Montserrat"/>
                <a:sym typeface="Montserrat"/>
              </a:rPr>
              <a:t>Reviews Data &amp; Semantic  Analysis</a:t>
            </a:r>
            <a:endParaRPr sz="1100"/>
          </a:p>
        </p:txBody>
      </p:sp>
      <p:sp>
        <p:nvSpPr>
          <p:cNvPr id="411" name="Google Shape;411;p30"/>
          <p:cNvSpPr txBox="1"/>
          <p:nvPr/>
        </p:nvSpPr>
        <p:spPr>
          <a:xfrm>
            <a:off x="730120" y="3851408"/>
            <a:ext cx="151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Montserrat"/>
                <a:ea typeface="Montserrat"/>
                <a:cs typeface="Montserrat"/>
                <a:sym typeface="Montserrat"/>
              </a:rPr>
              <a:t>Topic </a:t>
            </a:r>
            <a:br>
              <a:rPr lang="en" sz="1200">
                <a:solidFill>
                  <a:schemeClr val="dk1"/>
                </a:solidFill>
                <a:latin typeface="Montserrat"/>
                <a:ea typeface="Montserrat"/>
                <a:cs typeface="Montserrat"/>
                <a:sym typeface="Montserrat"/>
              </a:rPr>
            </a:br>
            <a:r>
              <a:rPr lang="en" sz="1200">
                <a:solidFill>
                  <a:schemeClr val="dk1"/>
                </a:solidFill>
                <a:latin typeface="Montserrat"/>
                <a:ea typeface="Montserrat"/>
                <a:cs typeface="Montserrat"/>
                <a:sym typeface="Montserrat"/>
              </a:rPr>
              <a:t>Modeling</a:t>
            </a:r>
            <a:endParaRPr sz="1100"/>
          </a:p>
        </p:txBody>
      </p:sp>
      <p:sp>
        <p:nvSpPr>
          <p:cNvPr id="412" name="Google Shape;412;p30"/>
          <p:cNvSpPr txBox="1"/>
          <p:nvPr/>
        </p:nvSpPr>
        <p:spPr>
          <a:xfrm>
            <a:off x="750648" y="4593111"/>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Conclusions</a:t>
            </a:r>
            <a:endParaRPr sz="1100"/>
          </a:p>
        </p:txBody>
      </p:sp>
      <p:sp>
        <p:nvSpPr>
          <p:cNvPr id="413" name="Google Shape;413;p30"/>
          <p:cNvSpPr txBox="1"/>
          <p:nvPr/>
        </p:nvSpPr>
        <p:spPr>
          <a:xfrm>
            <a:off x="2726541" y="243550"/>
            <a:ext cx="42549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3600">
                <a:solidFill>
                  <a:schemeClr val="lt1"/>
                </a:solidFill>
                <a:latin typeface="Montserrat"/>
                <a:ea typeface="Montserrat"/>
                <a:cs typeface="Montserrat"/>
                <a:sym typeface="Montserrat"/>
              </a:rPr>
              <a:t>Topic Modeling</a:t>
            </a:r>
            <a:endParaRPr sz="1100"/>
          </a:p>
        </p:txBody>
      </p:sp>
      <p:grpSp>
        <p:nvGrpSpPr>
          <p:cNvPr id="414" name="Google Shape;414;p30"/>
          <p:cNvGrpSpPr/>
          <p:nvPr/>
        </p:nvGrpSpPr>
        <p:grpSpPr>
          <a:xfrm>
            <a:off x="3954226" y="2842485"/>
            <a:ext cx="213293" cy="49432"/>
            <a:chOff x="5272131" y="3789856"/>
            <a:chExt cx="793500" cy="183900"/>
          </a:xfrm>
        </p:grpSpPr>
        <p:sp>
          <p:nvSpPr>
            <p:cNvPr id="415" name="Google Shape;415;p30"/>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416" name="Google Shape;416;p30"/>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417" name="Google Shape;417;p30"/>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grpSp>
      <p:sp>
        <p:nvSpPr>
          <p:cNvPr id="418" name="Google Shape;418;p30"/>
          <p:cNvSpPr txBox="1"/>
          <p:nvPr/>
        </p:nvSpPr>
        <p:spPr>
          <a:xfrm>
            <a:off x="2529194" y="4483130"/>
            <a:ext cx="6149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200">
              <a:solidFill>
                <a:schemeClr val="lt1"/>
              </a:solidFill>
              <a:latin typeface="Open Sans"/>
              <a:ea typeface="Open Sans"/>
              <a:cs typeface="Open Sans"/>
              <a:sym typeface="Open Sans"/>
            </a:endParaRPr>
          </a:p>
        </p:txBody>
      </p:sp>
      <p:pic>
        <p:nvPicPr>
          <p:cNvPr descr="Home" id="419" name="Google Shape;419;p30">
            <a:hlinkClick action="ppaction://hlinksldjump" r:id="rId3"/>
          </p:cNvPr>
          <p:cNvPicPr preferRelativeResize="0"/>
          <p:nvPr/>
        </p:nvPicPr>
        <p:blipFill rotWithShape="1">
          <a:blip r:embed="rId4">
            <a:alphaModFix/>
          </a:blip>
          <a:srcRect b="0" l="0" r="0" t="0"/>
          <a:stretch/>
        </p:blipFill>
        <p:spPr>
          <a:xfrm>
            <a:off x="246708" y="1029300"/>
            <a:ext cx="441694" cy="441694"/>
          </a:xfrm>
          <a:prstGeom prst="rect">
            <a:avLst/>
          </a:prstGeom>
          <a:noFill/>
          <a:ln>
            <a:noFill/>
          </a:ln>
        </p:spPr>
      </p:pic>
      <p:pic>
        <p:nvPicPr>
          <p:cNvPr descr="Magnifying glass" id="420" name="Google Shape;420;p30">
            <a:hlinkClick action="ppaction://hlinksldjump" r:id="rId5"/>
          </p:cNvPr>
          <p:cNvPicPr preferRelativeResize="0"/>
          <p:nvPr/>
        </p:nvPicPr>
        <p:blipFill rotWithShape="1">
          <a:blip r:embed="rId6">
            <a:alphaModFix/>
          </a:blip>
          <a:srcRect b="0" l="0" r="0" t="0"/>
          <a:stretch/>
        </p:blipFill>
        <p:spPr>
          <a:xfrm>
            <a:off x="246708" y="3257545"/>
            <a:ext cx="441694" cy="441694"/>
          </a:xfrm>
          <a:prstGeom prst="rect">
            <a:avLst/>
          </a:prstGeom>
          <a:noFill/>
          <a:ln>
            <a:noFill/>
          </a:ln>
        </p:spPr>
      </p:pic>
      <p:pic>
        <p:nvPicPr>
          <p:cNvPr descr="Books on shelf" id="421" name="Google Shape;421;p30">
            <a:hlinkClick action="ppaction://hlinksldjump" r:id="rId7"/>
          </p:cNvPr>
          <p:cNvPicPr preferRelativeResize="0"/>
          <p:nvPr/>
        </p:nvPicPr>
        <p:blipFill rotWithShape="1">
          <a:blip r:embed="rId8">
            <a:alphaModFix/>
          </a:blip>
          <a:srcRect b="0" l="0" r="0" t="0"/>
          <a:stretch/>
        </p:blipFill>
        <p:spPr>
          <a:xfrm>
            <a:off x="246708" y="2106995"/>
            <a:ext cx="441694" cy="441694"/>
          </a:xfrm>
          <a:prstGeom prst="rect">
            <a:avLst/>
          </a:prstGeom>
          <a:noFill/>
          <a:ln>
            <a:noFill/>
          </a:ln>
        </p:spPr>
      </p:pic>
      <p:pic>
        <p:nvPicPr>
          <p:cNvPr descr="Star" id="422" name="Google Shape;422;p30">
            <a:hlinkClick action="ppaction://hlinksldjump" r:id="rId9"/>
          </p:cNvPr>
          <p:cNvPicPr preferRelativeResize="0"/>
          <p:nvPr/>
        </p:nvPicPr>
        <p:blipFill rotWithShape="1">
          <a:blip r:embed="rId10">
            <a:alphaModFix/>
          </a:blip>
          <a:srcRect b="0" l="0" r="0" t="0"/>
          <a:stretch/>
        </p:blipFill>
        <p:spPr>
          <a:xfrm>
            <a:off x="262552" y="2621545"/>
            <a:ext cx="441694" cy="441694"/>
          </a:xfrm>
          <a:prstGeom prst="rect">
            <a:avLst/>
          </a:prstGeom>
          <a:noFill/>
          <a:ln>
            <a:noFill/>
          </a:ln>
        </p:spPr>
      </p:pic>
      <p:pic>
        <p:nvPicPr>
          <p:cNvPr descr="Headphones" id="423" name="Google Shape;423;p30">
            <a:hlinkClick action="ppaction://hlinksldjump" r:id="rId11"/>
          </p:cNvPr>
          <p:cNvPicPr preferRelativeResize="0"/>
          <p:nvPr/>
        </p:nvPicPr>
        <p:blipFill rotWithShape="1">
          <a:blip r:embed="rId12">
            <a:alphaModFix/>
          </a:blip>
          <a:srcRect b="0" l="0" r="0" t="0"/>
          <a:stretch/>
        </p:blipFill>
        <p:spPr>
          <a:xfrm>
            <a:off x="246708" y="1526539"/>
            <a:ext cx="441694" cy="441694"/>
          </a:xfrm>
          <a:prstGeom prst="rect">
            <a:avLst/>
          </a:prstGeom>
          <a:noFill/>
          <a:ln>
            <a:noFill/>
          </a:ln>
        </p:spPr>
      </p:pic>
      <p:pic>
        <p:nvPicPr>
          <p:cNvPr descr="Treble clef" id="424" name="Google Shape;424;p30">
            <a:hlinkClick action="ppaction://hlinksldjump" r:id="rId13"/>
          </p:cNvPr>
          <p:cNvPicPr preferRelativeResize="0"/>
          <p:nvPr/>
        </p:nvPicPr>
        <p:blipFill rotWithShape="1">
          <a:blip r:embed="rId14">
            <a:alphaModFix/>
          </a:blip>
          <a:srcRect b="0" l="0" r="0" t="0"/>
          <a:stretch/>
        </p:blipFill>
        <p:spPr>
          <a:xfrm>
            <a:off x="196913" y="3849404"/>
            <a:ext cx="481557" cy="481557"/>
          </a:xfrm>
          <a:prstGeom prst="rect">
            <a:avLst/>
          </a:prstGeom>
          <a:noFill/>
          <a:ln>
            <a:noFill/>
          </a:ln>
        </p:spPr>
      </p:pic>
      <p:pic>
        <p:nvPicPr>
          <p:cNvPr descr="Music notes" id="425" name="Google Shape;425;p30">
            <a:hlinkClick action="ppaction://hlinksldjump" r:id="rId15"/>
          </p:cNvPr>
          <p:cNvPicPr preferRelativeResize="0"/>
          <p:nvPr/>
        </p:nvPicPr>
        <p:blipFill rotWithShape="1">
          <a:blip r:embed="rId16">
            <a:alphaModFix/>
          </a:blip>
          <a:srcRect b="0" l="0" r="0" t="0"/>
          <a:stretch/>
        </p:blipFill>
        <p:spPr>
          <a:xfrm>
            <a:off x="190095" y="4483136"/>
            <a:ext cx="481557" cy="481557"/>
          </a:xfrm>
          <a:prstGeom prst="rect">
            <a:avLst/>
          </a:prstGeom>
          <a:noFill/>
          <a:ln>
            <a:noFill/>
          </a:ln>
        </p:spPr>
      </p:pic>
      <p:pic>
        <p:nvPicPr>
          <p:cNvPr descr="Spotify Logo Png - Free Transparent PNG Logos" id="426" name="Google Shape;426;p30">
            <a:hlinkClick/>
          </p:cNvPr>
          <p:cNvPicPr preferRelativeResize="0"/>
          <p:nvPr/>
        </p:nvPicPr>
        <p:blipFill rotWithShape="1">
          <a:blip r:embed="rId17">
            <a:alphaModFix/>
          </a:blip>
          <a:srcRect b="0" l="0" r="0" t="0"/>
          <a:stretch/>
        </p:blipFill>
        <p:spPr>
          <a:xfrm>
            <a:off x="190095" y="159538"/>
            <a:ext cx="560553" cy="560553"/>
          </a:xfrm>
          <a:prstGeom prst="rect">
            <a:avLst/>
          </a:prstGeom>
          <a:noFill/>
          <a:ln>
            <a:noFill/>
          </a:ln>
        </p:spPr>
      </p:pic>
      <p:sp>
        <p:nvSpPr>
          <p:cNvPr id="427" name="Google Shape;427;p30"/>
          <p:cNvSpPr/>
          <p:nvPr/>
        </p:nvSpPr>
        <p:spPr>
          <a:xfrm>
            <a:off x="63061" y="-867103"/>
            <a:ext cx="8940600" cy="816300"/>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pic>
        <p:nvPicPr>
          <p:cNvPr id="428" name="Google Shape;428;p30"/>
          <p:cNvPicPr preferRelativeResize="0"/>
          <p:nvPr/>
        </p:nvPicPr>
        <p:blipFill rotWithShape="1">
          <a:blip r:embed="rId18">
            <a:alphaModFix/>
          </a:blip>
          <a:srcRect b="16467" l="21183" r="30140" t="38267"/>
          <a:stretch/>
        </p:blipFill>
        <p:spPr>
          <a:xfrm>
            <a:off x="2478425" y="1029300"/>
            <a:ext cx="6408624" cy="3935401"/>
          </a:xfrm>
          <a:prstGeom prst="rect">
            <a:avLst/>
          </a:prstGeom>
          <a:noFill/>
          <a:ln>
            <a:noFill/>
          </a:ln>
        </p:spPr>
      </p:pic>
      <p:pic>
        <p:nvPicPr>
          <p:cNvPr id="429" name="Google Shape;429;p30"/>
          <p:cNvPicPr preferRelativeResize="0"/>
          <p:nvPr/>
        </p:nvPicPr>
        <p:blipFill rotWithShape="1">
          <a:blip r:embed="rId19">
            <a:alphaModFix/>
          </a:blip>
          <a:srcRect b="53897" l="18259" r="51573" t="32833"/>
          <a:stretch/>
        </p:blipFill>
        <p:spPr>
          <a:xfrm>
            <a:off x="4317150" y="1498501"/>
            <a:ext cx="4134350" cy="2033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1"/>
          <p:cNvSpPr/>
          <p:nvPr/>
        </p:nvSpPr>
        <p:spPr>
          <a:xfrm>
            <a:off x="2341650" y="0"/>
            <a:ext cx="6802200" cy="16257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435" name="Google Shape;435;p31"/>
          <p:cNvSpPr/>
          <p:nvPr/>
        </p:nvSpPr>
        <p:spPr>
          <a:xfrm>
            <a:off x="2331725" y="19672"/>
            <a:ext cx="6802200" cy="1605900"/>
          </a:xfrm>
          <a:prstGeom prst="rect">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436" name="Google Shape;436;p31"/>
          <p:cNvSpPr/>
          <p:nvPr/>
        </p:nvSpPr>
        <p:spPr>
          <a:xfrm>
            <a:off x="175723" y="4467455"/>
            <a:ext cx="2124875" cy="497239"/>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437" name="Google Shape;437;p31"/>
          <p:cNvSpPr txBox="1"/>
          <p:nvPr/>
        </p:nvSpPr>
        <p:spPr>
          <a:xfrm>
            <a:off x="750648" y="289773"/>
            <a:ext cx="1523922" cy="2885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Montserrat"/>
                <a:ea typeface="Montserrat"/>
                <a:cs typeface="Montserrat"/>
                <a:sym typeface="Montserrat"/>
              </a:rPr>
              <a:t>Group Project</a:t>
            </a:r>
            <a:endParaRPr sz="1100"/>
          </a:p>
        </p:txBody>
      </p:sp>
      <p:sp>
        <p:nvSpPr>
          <p:cNvPr id="438" name="Google Shape;438;p31"/>
          <p:cNvSpPr txBox="1"/>
          <p:nvPr/>
        </p:nvSpPr>
        <p:spPr>
          <a:xfrm>
            <a:off x="750648" y="1113460"/>
            <a:ext cx="1112442"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About us</a:t>
            </a:r>
            <a:endParaRPr sz="1100"/>
          </a:p>
        </p:txBody>
      </p:sp>
      <p:sp>
        <p:nvSpPr>
          <p:cNvPr id="439" name="Google Shape;439;p31"/>
          <p:cNvSpPr txBox="1"/>
          <p:nvPr/>
        </p:nvSpPr>
        <p:spPr>
          <a:xfrm>
            <a:off x="750648" y="1625579"/>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Group Members</a:t>
            </a:r>
            <a:endParaRPr sz="1100"/>
          </a:p>
        </p:txBody>
      </p:sp>
      <p:sp>
        <p:nvSpPr>
          <p:cNvPr id="440" name="Google Shape;440;p31"/>
          <p:cNvSpPr txBox="1"/>
          <p:nvPr/>
        </p:nvSpPr>
        <p:spPr>
          <a:xfrm>
            <a:off x="750648" y="2232244"/>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Overview Topics</a:t>
            </a:r>
            <a:endParaRPr sz="1100"/>
          </a:p>
        </p:txBody>
      </p:sp>
      <p:sp>
        <p:nvSpPr>
          <p:cNvPr id="441" name="Google Shape;441;p31"/>
          <p:cNvSpPr txBox="1"/>
          <p:nvPr/>
        </p:nvSpPr>
        <p:spPr>
          <a:xfrm>
            <a:off x="750648" y="2659517"/>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Competitors Analysis</a:t>
            </a:r>
            <a:endParaRPr sz="1100"/>
          </a:p>
        </p:txBody>
      </p:sp>
      <p:sp>
        <p:nvSpPr>
          <p:cNvPr id="442" name="Google Shape;442;p31"/>
          <p:cNvSpPr txBox="1"/>
          <p:nvPr/>
        </p:nvSpPr>
        <p:spPr>
          <a:xfrm>
            <a:off x="750648" y="3353740"/>
            <a:ext cx="1518827"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lt1"/>
                </a:solidFill>
                <a:latin typeface="Montserrat"/>
                <a:ea typeface="Montserrat"/>
                <a:cs typeface="Montserrat"/>
                <a:sym typeface="Montserrat"/>
              </a:rPr>
              <a:t>Reviews Data &amp; Semantic  Analysis</a:t>
            </a:r>
            <a:endParaRPr sz="1100"/>
          </a:p>
        </p:txBody>
      </p:sp>
      <p:sp>
        <p:nvSpPr>
          <p:cNvPr id="443" name="Google Shape;443;p31"/>
          <p:cNvSpPr txBox="1"/>
          <p:nvPr/>
        </p:nvSpPr>
        <p:spPr>
          <a:xfrm>
            <a:off x="757718" y="3866314"/>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Topic </a:t>
            </a:r>
            <a:br>
              <a:rPr lang="en" sz="1200">
                <a:solidFill>
                  <a:schemeClr val="lt1"/>
                </a:solidFill>
                <a:latin typeface="Montserrat"/>
                <a:ea typeface="Montserrat"/>
                <a:cs typeface="Montserrat"/>
                <a:sym typeface="Montserrat"/>
              </a:rPr>
            </a:br>
            <a:r>
              <a:rPr lang="en" sz="1200">
                <a:solidFill>
                  <a:schemeClr val="lt1"/>
                </a:solidFill>
                <a:latin typeface="Montserrat"/>
                <a:ea typeface="Montserrat"/>
                <a:cs typeface="Montserrat"/>
                <a:sym typeface="Montserrat"/>
              </a:rPr>
              <a:t>Modeling</a:t>
            </a:r>
            <a:endParaRPr sz="1100"/>
          </a:p>
        </p:txBody>
      </p:sp>
      <p:sp>
        <p:nvSpPr>
          <p:cNvPr id="444" name="Google Shape;444;p31"/>
          <p:cNvSpPr txBox="1"/>
          <p:nvPr/>
        </p:nvSpPr>
        <p:spPr>
          <a:xfrm>
            <a:off x="750648" y="4593111"/>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Montserrat"/>
                <a:ea typeface="Montserrat"/>
                <a:cs typeface="Montserrat"/>
                <a:sym typeface="Montserrat"/>
              </a:rPr>
              <a:t>Conclusions</a:t>
            </a:r>
            <a:endParaRPr sz="1100"/>
          </a:p>
        </p:txBody>
      </p:sp>
      <p:sp>
        <p:nvSpPr>
          <p:cNvPr id="445" name="Google Shape;445;p31"/>
          <p:cNvSpPr txBox="1"/>
          <p:nvPr/>
        </p:nvSpPr>
        <p:spPr>
          <a:xfrm>
            <a:off x="2658846" y="96861"/>
            <a:ext cx="35247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3600">
                <a:solidFill>
                  <a:schemeClr val="lt1"/>
                </a:solidFill>
                <a:latin typeface="Montserrat"/>
                <a:ea typeface="Montserrat"/>
                <a:cs typeface="Montserrat"/>
                <a:sym typeface="Montserrat"/>
              </a:rPr>
              <a:t>Conclusions</a:t>
            </a:r>
            <a:endParaRPr sz="1100"/>
          </a:p>
        </p:txBody>
      </p:sp>
      <p:sp>
        <p:nvSpPr>
          <p:cNvPr id="446" name="Google Shape;446;p31"/>
          <p:cNvSpPr txBox="1"/>
          <p:nvPr/>
        </p:nvSpPr>
        <p:spPr>
          <a:xfrm>
            <a:off x="2701023" y="334822"/>
            <a:ext cx="2107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100"/>
          </a:p>
        </p:txBody>
      </p:sp>
      <p:sp>
        <p:nvSpPr>
          <p:cNvPr id="447" name="Google Shape;447;p31"/>
          <p:cNvSpPr/>
          <p:nvPr/>
        </p:nvSpPr>
        <p:spPr>
          <a:xfrm>
            <a:off x="2815871" y="810850"/>
            <a:ext cx="644700" cy="623400"/>
          </a:xfrm>
          <a:prstGeom prst="roundRect">
            <a:avLst>
              <a:gd fmla="val 16667"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448" name="Google Shape;448;p31"/>
          <p:cNvSpPr/>
          <p:nvPr/>
        </p:nvSpPr>
        <p:spPr>
          <a:xfrm>
            <a:off x="3735793" y="837312"/>
            <a:ext cx="644700" cy="570600"/>
          </a:xfrm>
          <a:prstGeom prst="roundRect">
            <a:avLst>
              <a:gd fmla="val 16667"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pic>
        <p:nvPicPr>
          <p:cNvPr descr="Heart" id="449" name="Google Shape;449;p31"/>
          <p:cNvPicPr preferRelativeResize="0"/>
          <p:nvPr/>
        </p:nvPicPr>
        <p:blipFill rotWithShape="1">
          <a:blip r:embed="rId3">
            <a:alphaModFix/>
          </a:blip>
          <a:srcRect b="0" l="0" r="0" t="0"/>
          <a:stretch/>
        </p:blipFill>
        <p:spPr>
          <a:xfrm>
            <a:off x="2978862" y="963187"/>
            <a:ext cx="318727" cy="318727"/>
          </a:xfrm>
          <a:prstGeom prst="rect">
            <a:avLst/>
          </a:prstGeom>
          <a:noFill/>
          <a:ln>
            <a:noFill/>
          </a:ln>
        </p:spPr>
      </p:pic>
      <p:pic>
        <p:nvPicPr>
          <p:cNvPr descr="Treble clef" id="450" name="Google Shape;450;p31"/>
          <p:cNvPicPr preferRelativeResize="0"/>
          <p:nvPr/>
        </p:nvPicPr>
        <p:blipFill rotWithShape="1">
          <a:blip r:embed="rId4">
            <a:alphaModFix/>
          </a:blip>
          <a:srcRect b="0" l="0" r="0" t="0"/>
          <a:stretch/>
        </p:blipFill>
        <p:spPr>
          <a:xfrm>
            <a:off x="3898791" y="963192"/>
            <a:ext cx="318727" cy="318731"/>
          </a:xfrm>
          <a:prstGeom prst="rect">
            <a:avLst/>
          </a:prstGeom>
          <a:noFill/>
          <a:ln>
            <a:noFill/>
          </a:ln>
        </p:spPr>
      </p:pic>
      <p:sp>
        <p:nvSpPr>
          <p:cNvPr id="451" name="Google Shape;451;p31"/>
          <p:cNvSpPr txBox="1"/>
          <p:nvPr/>
        </p:nvSpPr>
        <p:spPr>
          <a:xfrm>
            <a:off x="2449563" y="4315116"/>
            <a:ext cx="13845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sz="1100"/>
          </a:p>
        </p:txBody>
      </p:sp>
      <p:sp>
        <p:nvSpPr>
          <p:cNvPr id="452" name="Google Shape;452;p31"/>
          <p:cNvSpPr txBox="1"/>
          <p:nvPr/>
        </p:nvSpPr>
        <p:spPr>
          <a:xfrm>
            <a:off x="4106913" y="4315116"/>
            <a:ext cx="13845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sz="1100"/>
          </a:p>
        </p:txBody>
      </p:sp>
      <p:pic>
        <p:nvPicPr>
          <p:cNvPr descr="Home" id="453" name="Google Shape;453;p31">
            <a:hlinkClick action="ppaction://hlinksldjump" r:id="rId5"/>
          </p:cNvPr>
          <p:cNvPicPr preferRelativeResize="0"/>
          <p:nvPr/>
        </p:nvPicPr>
        <p:blipFill rotWithShape="1">
          <a:blip r:embed="rId6">
            <a:alphaModFix/>
          </a:blip>
          <a:srcRect b="0" l="0" r="0" t="0"/>
          <a:stretch/>
        </p:blipFill>
        <p:spPr>
          <a:xfrm>
            <a:off x="246708" y="1029300"/>
            <a:ext cx="441694" cy="441694"/>
          </a:xfrm>
          <a:prstGeom prst="rect">
            <a:avLst/>
          </a:prstGeom>
          <a:noFill/>
          <a:ln>
            <a:noFill/>
          </a:ln>
        </p:spPr>
      </p:pic>
      <p:pic>
        <p:nvPicPr>
          <p:cNvPr descr="Magnifying glass" id="454" name="Google Shape;454;p31">
            <a:hlinkClick action="ppaction://hlinksldjump" r:id="rId7"/>
          </p:cNvPr>
          <p:cNvPicPr preferRelativeResize="0"/>
          <p:nvPr/>
        </p:nvPicPr>
        <p:blipFill rotWithShape="1">
          <a:blip r:embed="rId8">
            <a:alphaModFix/>
          </a:blip>
          <a:srcRect b="0" l="0" r="0" t="0"/>
          <a:stretch/>
        </p:blipFill>
        <p:spPr>
          <a:xfrm>
            <a:off x="246708" y="3257545"/>
            <a:ext cx="441694" cy="441694"/>
          </a:xfrm>
          <a:prstGeom prst="rect">
            <a:avLst/>
          </a:prstGeom>
          <a:noFill/>
          <a:ln>
            <a:noFill/>
          </a:ln>
        </p:spPr>
      </p:pic>
      <p:pic>
        <p:nvPicPr>
          <p:cNvPr descr="Books on shelf" id="455" name="Google Shape;455;p31">
            <a:hlinkClick action="ppaction://hlinksldjump" r:id="rId9"/>
          </p:cNvPr>
          <p:cNvPicPr preferRelativeResize="0"/>
          <p:nvPr/>
        </p:nvPicPr>
        <p:blipFill rotWithShape="1">
          <a:blip r:embed="rId10">
            <a:alphaModFix/>
          </a:blip>
          <a:srcRect b="0" l="0" r="0" t="0"/>
          <a:stretch/>
        </p:blipFill>
        <p:spPr>
          <a:xfrm>
            <a:off x="246708" y="2106995"/>
            <a:ext cx="441694" cy="441694"/>
          </a:xfrm>
          <a:prstGeom prst="rect">
            <a:avLst/>
          </a:prstGeom>
          <a:noFill/>
          <a:ln>
            <a:noFill/>
          </a:ln>
        </p:spPr>
      </p:pic>
      <p:pic>
        <p:nvPicPr>
          <p:cNvPr descr="Star" id="456" name="Google Shape;456;p31">
            <a:hlinkClick action="ppaction://hlinksldjump" r:id="rId11"/>
          </p:cNvPr>
          <p:cNvPicPr preferRelativeResize="0"/>
          <p:nvPr/>
        </p:nvPicPr>
        <p:blipFill rotWithShape="1">
          <a:blip r:embed="rId12">
            <a:alphaModFix/>
          </a:blip>
          <a:srcRect b="0" l="0" r="0" t="0"/>
          <a:stretch/>
        </p:blipFill>
        <p:spPr>
          <a:xfrm>
            <a:off x="262552" y="2621545"/>
            <a:ext cx="441694" cy="441694"/>
          </a:xfrm>
          <a:prstGeom prst="rect">
            <a:avLst/>
          </a:prstGeom>
          <a:noFill/>
          <a:ln>
            <a:noFill/>
          </a:ln>
        </p:spPr>
      </p:pic>
      <p:pic>
        <p:nvPicPr>
          <p:cNvPr descr="Headphones" id="457" name="Google Shape;457;p31">
            <a:hlinkClick action="ppaction://hlinksldjump" r:id="rId13"/>
          </p:cNvPr>
          <p:cNvPicPr preferRelativeResize="0"/>
          <p:nvPr/>
        </p:nvPicPr>
        <p:blipFill rotWithShape="1">
          <a:blip r:embed="rId14">
            <a:alphaModFix/>
          </a:blip>
          <a:srcRect b="0" l="0" r="0" t="0"/>
          <a:stretch/>
        </p:blipFill>
        <p:spPr>
          <a:xfrm>
            <a:off x="246708" y="1526539"/>
            <a:ext cx="441694" cy="441694"/>
          </a:xfrm>
          <a:prstGeom prst="rect">
            <a:avLst/>
          </a:prstGeom>
          <a:noFill/>
          <a:ln>
            <a:noFill/>
          </a:ln>
        </p:spPr>
      </p:pic>
      <p:pic>
        <p:nvPicPr>
          <p:cNvPr descr="Treble clef" id="458" name="Google Shape;458;p31">
            <a:hlinkClick/>
          </p:cNvPr>
          <p:cNvPicPr preferRelativeResize="0"/>
          <p:nvPr/>
        </p:nvPicPr>
        <p:blipFill rotWithShape="1">
          <a:blip r:embed="rId15">
            <a:alphaModFix/>
          </a:blip>
          <a:srcRect b="0" l="0" r="0" t="0"/>
          <a:stretch/>
        </p:blipFill>
        <p:spPr>
          <a:xfrm>
            <a:off x="196913" y="3849403"/>
            <a:ext cx="481557" cy="481557"/>
          </a:xfrm>
          <a:prstGeom prst="rect">
            <a:avLst/>
          </a:prstGeom>
          <a:noFill/>
          <a:ln>
            <a:noFill/>
          </a:ln>
        </p:spPr>
      </p:pic>
      <p:pic>
        <p:nvPicPr>
          <p:cNvPr descr="Music notes" id="459" name="Google Shape;459;p31">
            <a:hlinkClick action="ppaction://hlinksldjump" r:id="rId16"/>
          </p:cNvPr>
          <p:cNvPicPr preferRelativeResize="0"/>
          <p:nvPr/>
        </p:nvPicPr>
        <p:blipFill rotWithShape="1">
          <a:blip r:embed="rId17">
            <a:alphaModFix/>
          </a:blip>
          <a:srcRect b="0" l="0" r="0" t="0"/>
          <a:stretch/>
        </p:blipFill>
        <p:spPr>
          <a:xfrm>
            <a:off x="190095" y="4483136"/>
            <a:ext cx="481557" cy="481557"/>
          </a:xfrm>
          <a:prstGeom prst="rect">
            <a:avLst/>
          </a:prstGeom>
          <a:noFill/>
          <a:ln>
            <a:noFill/>
          </a:ln>
        </p:spPr>
      </p:pic>
      <p:pic>
        <p:nvPicPr>
          <p:cNvPr descr="Spotify Logo Png - Free Transparent PNG Logos" id="460" name="Google Shape;460;p31">
            <a:hlinkClick/>
          </p:cNvPr>
          <p:cNvPicPr preferRelativeResize="0"/>
          <p:nvPr/>
        </p:nvPicPr>
        <p:blipFill rotWithShape="1">
          <a:blip r:embed="rId18">
            <a:alphaModFix/>
          </a:blip>
          <a:srcRect b="0" l="0" r="0" t="0"/>
          <a:stretch/>
        </p:blipFill>
        <p:spPr>
          <a:xfrm>
            <a:off x="190095" y="159538"/>
            <a:ext cx="560553" cy="560553"/>
          </a:xfrm>
          <a:prstGeom prst="rect">
            <a:avLst/>
          </a:prstGeom>
          <a:noFill/>
          <a:ln>
            <a:noFill/>
          </a:ln>
        </p:spPr>
      </p:pic>
      <p:sp>
        <p:nvSpPr>
          <p:cNvPr id="461" name="Google Shape;461;p31"/>
          <p:cNvSpPr/>
          <p:nvPr/>
        </p:nvSpPr>
        <p:spPr>
          <a:xfrm>
            <a:off x="63061" y="-867103"/>
            <a:ext cx="8940707" cy="816336"/>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462" name="Google Shape;462;p31"/>
          <p:cNvSpPr txBox="1"/>
          <p:nvPr/>
        </p:nvSpPr>
        <p:spPr>
          <a:xfrm>
            <a:off x="2449575" y="1701775"/>
            <a:ext cx="63678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n" sz="1700">
                <a:solidFill>
                  <a:schemeClr val="lt1"/>
                </a:solidFill>
                <a:latin typeface="Open Sans"/>
                <a:ea typeface="Open Sans"/>
                <a:cs typeface="Open Sans"/>
                <a:sym typeface="Open Sans"/>
              </a:rPr>
              <a:t>In conclusion from the sentiment analysis we see most of the reviews are positive, that’s why </a:t>
            </a:r>
            <a:r>
              <a:rPr lang="en" sz="1700">
                <a:solidFill>
                  <a:schemeClr val="accent1"/>
                </a:solidFill>
                <a:latin typeface="Open Sans"/>
                <a:ea typeface="Open Sans"/>
                <a:cs typeface="Open Sans"/>
                <a:sym typeface="Open Sans"/>
              </a:rPr>
              <a:t>Spotify </a:t>
            </a:r>
            <a:r>
              <a:rPr lang="en" sz="1700">
                <a:solidFill>
                  <a:schemeClr val="lt1"/>
                </a:solidFill>
                <a:latin typeface="Open Sans"/>
                <a:ea typeface="Open Sans"/>
                <a:cs typeface="Open Sans"/>
                <a:sym typeface="Open Sans"/>
              </a:rPr>
              <a:t>is growing fast. Also, </a:t>
            </a:r>
            <a:r>
              <a:rPr lang="en" sz="1700">
                <a:solidFill>
                  <a:schemeClr val="accent1"/>
                </a:solidFill>
                <a:latin typeface="Open Sans"/>
                <a:ea typeface="Open Sans"/>
                <a:cs typeface="Open Sans"/>
                <a:sym typeface="Open Sans"/>
              </a:rPr>
              <a:t>Spotify </a:t>
            </a:r>
            <a:r>
              <a:rPr lang="en" sz="1700">
                <a:solidFill>
                  <a:schemeClr val="lt1"/>
                </a:solidFill>
                <a:latin typeface="Open Sans"/>
                <a:ea typeface="Open Sans"/>
                <a:cs typeface="Open Sans"/>
                <a:sym typeface="Open Sans"/>
              </a:rPr>
              <a:t>has more competitive advantages than its competitors for various reasons. One of them is the number of users and the number of libraries which makes it better in processing the data and creating recommendation systems better than the competitors. On the other hand, this study shows that </a:t>
            </a:r>
            <a:r>
              <a:rPr lang="en" sz="1700">
                <a:solidFill>
                  <a:schemeClr val="accent1"/>
                </a:solidFill>
                <a:latin typeface="Open Sans"/>
                <a:ea typeface="Open Sans"/>
                <a:cs typeface="Open Sans"/>
                <a:sym typeface="Open Sans"/>
              </a:rPr>
              <a:t>Spotify </a:t>
            </a:r>
            <a:r>
              <a:rPr lang="en" sz="1700">
                <a:solidFill>
                  <a:schemeClr val="lt1"/>
                </a:solidFill>
                <a:latin typeface="Open Sans"/>
                <a:ea typeface="Open Sans"/>
                <a:cs typeface="Open Sans"/>
                <a:sym typeface="Open Sans"/>
              </a:rPr>
              <a:t>for Russian music listeners  and navigators might not be as effective as for the other foreign languages. Therefore, Yandex music takes a huge partition of the Russian market and now after the sanctions almost all Russians are not able to use </a:t>
            </a:r>
            <a:r>
              <a:rPr lang="en" sz="1700">
                <a:solidFill>
                  <a:schemeClr val="accent1"/>
                </a:solidFill>
                <a:latin typeface="Open Sans"/>
                <a:ea typeface="Open Sans"/>
                <a:cs typeface="Open Sans"/>
                <a:sym typeface="Open Sans"/>
              </a:rPr>
              <a:t>Spotify </a:t>
            </a:r>
            <a:r>
              <a:rPr lang="en" sz="1700">
                <a:solidFill>
                  <a:schemeClr val="lt1"/>
                </a:solidFill>
                <a:latin typeface="Open Sans"/>
                <a:ea typeface="Open Sans"/>
                <a:cs typeface="Open Sans"/>
                <a:sym typeface="Open Sans"/>
              </a:rPr>
              <a:t>.</a:t>
            </a:r>
            <a:endParaRPr sz="1700">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descr="Spotify Logo Png - Free Transparent PNG Logos" id="467" name="Google Shape;467;p32"/>
          <p:cNvPicPr preferRelativeResize="0"/>
          <p:nvPr/>
        </p:nvPicPr>
        <p:blipFill rotWithShape="1">
          <a:blip r:embed="rId3">
            <a:alphaModFix/>
          </a:blip>
          <a:srcRect b="0" l="0" r="0" t="0"/>
          <a:stretch/>
        </p:blipFill>
        <p:spPr>
          <a:xfrm>
            <a:off x="3493365" y="159538"/>
            <a:ext cx="2678835" cy="2678835"/>
          </a:xfrm>
          <a:prstGeom prst="rect">
            <a:avLst/>
          </a:prstGeom>
          <a:noFill/>
          <a:ln>
            <a:noFill/>
          </a:ln>
        </p:spPr>
      </p:pic>
      <p:sp>
        <p:nvSpPr>
          <p:cNvPr id="468" name="Google Shape;468;p32"/>
          <p:cNvSpPr txBox="1"/>
          <p:nvPr/>
        </p:nvSpPr>
        <p:spPr>
          <a:xfrm>
            <a:off x="2247978" y="2746933"/>
            <a:ext cx="5421600" cy="654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3800">
                <a:solidFill>
                  <a:schemeClr val="lt1"/>
                </a:solidFill>
                <a:latin typeface="Montserrat"/>
                <a:ea typeface="Montserrat"/>
                <a:cs typeface="Montserrat"/>
                <a:sym typeface="Montserrat"/>
              </a:rPr>
              <a:t>Group Project</a:t>
            </a:r>
            <a:endParaRPr sz="1100"/>
          </a:p>
        </p:txBody>
      </p:sp>
      <p:sp>
        <p:nvSpPr>
          <p:cNvPr id="469" name="Google Shape;469;p32"/>
          <p:cNvSpPr txBox="1"/>
          <p:nvPr/>
        </p:nvSpPr>
        <p:spPr>
          <a:xfrm>
            <a:off x="2122007" y="3284143"/>
            <a:ext cx="5421552" cy="64633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3800">
                <a:solidFill>
                  <a:schemeClr val="accent1"/>
                </a:solidFill>
                <a:latin typeface="Montserrat"/>
                <a:ea typeface="Montserrat"/>
                <a:cs typeface="Montserrat"/>
                <a:sym typeface="Montserrat"/>
              </a:rPr>
              <a:t>Thanks</a:t>
            </a:r>
            <a:endParaRPr sz="1100"/>
          </a:p>
        </p:txBody>
      </p:sp>
      <p:sp>
        <p:nvSpPr>
          <p:cNvPr id="470" name="Google Shape;470;p32"/>
          <p:cNvSpPr txBox="1"/>
          <p:nvPr/>
        </p:nvSpPr>
        <p:spPr>
          <a:xfrm>
            <a:off x="3638348" y="3839033"/>
            <a:ext cx="2388870"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sz="2400">
              <a:solidFill>
                <a:schemeClr val="lt1"/>
              </a:solidFill>
              <a:latin typeface="Lato Light"/>
              <a:ea typeface="Lato Light"/>
              <a:cs typeface="Lato Light"/>
              <a:sym typeface="Lato Light"/>
            </a:endParaRPr>
          </a:p>
        </p:txBody>
      </p:sp>
      <p:sp>
        <p:nvSpPr>
          <p:cNvPr id="471" name="Google Shape;471;p32"/>
          <p:cNvSpPr/>
          <p:nvPr/>
        </p:nvSpPr>
        <p:spPr>
          <a:xfrm>
            <a:off x="63061" y="-867103"/>
            <a:ext cx="8940707" cy="816336"/>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p:nvPr/>
        </p:nvSpPr>
        <p:spPr>
          <a:xfrm>
            <a:off x="2331720" y="0"/>
            <a:ext cx="6812280" cy="5143500"/>
          </a:xfrm>
          <a:prstGeom prst="rect">
            <a:avLst/>
          </a:prstGeom>
          <a:solidFill>
            <a:srgbClr val="1E1E1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133" name="Google Shape;133;p21"/>
          <p:cNvSpPr/>
          <p:nvPr/>
        </p:nvSpPr>
        <p:spPr>
          <a:xfrm>
            <a:off x="2537460" y="289773"/>
            <a:ext cx="2148840" cy="2331772"/>
          </a:xfrm>
          <a:prstGeom prst="round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134" name="Google Shape;134;p21"/>
          <p:cNvSpPr/>
          <p:nvPr/>
        </p:nvSpPr>
        <p:spPr>
          <a:xfrm>
            <a:off x="175723" y="992554"/>
            <a:ext cx="2124875" cy="497239"/>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pic>
        <p:nvPicPr>
          <p:cNvPr descr="Spotify Logo Png - Free Transparent PNG Logos" id="135" name="Google Shape;135;p21">
            <a:hlinkClick/>
          </p:cNvPr>
          <p:cNvPicPr preferRelativeResize="0"/>
          <p:nvPr/>
        </p:nvPicPr>
        <p:blipFill rotWithShape="1">
          <a:blip r:embed="rId3">
            <a:alphaModFix/>
          </a:blip>
          <a:srcRect b="0" l="0" r="0" t="0"/>
          <a:stretch/>
        </p:blipFill>
        <p:spPr>
          <a:xfrm>
            <a:off x="190095" y="159538"/>
            <a:ext cx="560553" cy="560553"/>
          </a:xfrm>
          <a:prstGeom prst="rect">
            <a:avLst/>
          </a:prstGeom>
          <a:noFill/>
          <a:ln>
            <a:noFill/>
          </a:ln>
        </p:spPr>
      </p:pic>
      <p:sp>
        <p:nvSpPr>
          <p:cNvPr id="136" name="Google Shape;136;p21"/>
          <p:cNvSpPr txBox="1"/>
          <p:nvPr/>
        </p:nvSpPr>
        <p:spPr>
          <a:xfrm>
            <a:off x="750648" y="289773"/>
            <a:ext cx="1523922" cy="2885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Montserrat"/>
                <a:ea typeface="Montserrat"/>
                <a:cs typeface="Montserrat"/>
                <a:sym typeface="Montserrat"/>
              </a:rPr>
              <a:t>Group Project</a:t>
            </a:r>
            <a:endParaRPr sz="1100"/>
          </a:p>
        </p:txBody>
      </p:sp>
      <p:pic>
        <p:nvPicPr>
          <p:cNvPr descr="Home" id="137" name="Google Shape;137;p21">
            <a:hlinkClick action="ppaction://hlinksldjump" r:id="rId4"/>
          </p:cNvPr>
          <p:cNvPicPr preferRelativeResize="0"/>
          <p:nvPr/>
        </p:nvPicPr>
        <p:blipFill rotWithShape="1">
          <a:blip r:embed="rId5">
            <a:alphaModFix/>
          </a:blip>
          <a:srcRect b="0" l="0" r="0" t="0"/>
          <a:stretch/>
        </p:blipFill>
        <p:spPr>
          <a:xfrm>
            <a:off x="246708" y="1029300"/>
            <a:ext cx="441694" cy="441694"/>
          </a:xfrm>
          <a:prstGeom prst="rect">
            <a:avLst/>
          </a:prstGeom>
          <a:noFill/>
          <a:ln>
            <a:noFill/>
          </a:ln>
        </p:spPr>
      </p:pic>
      <p:pic>
        <p:nvPicPr>
          <p:cNvPr descr="Magnifying glass" id="138" name="Google Shape;138;p21">
            <a:hlinkClick action="ppaction://hlinksldjump" r:id="rId6"/>
          </p:cNvPr>
          <p:cNvPicPr preferRelativeResize="0"/>
          <p:nvPr/>
        </p:nvPicPr>
        <p:blipFill rotWithShape="1">
          <a:blip r:embed="rId7">
            <a:alphaModFix/>
          </a:blip>
          <a:srcRect b="0" l="0" r="0" t="0"/>
          <a:stretch/>
        </p:blipFill>
        <p:spPr>
          <a:xfrm>
            <a:off x="246708" y="3257545"/>
            <a:ext cx="441694" cy="441694"/>
          </a:xfrm>
          <a:prstGeom prst="rect">
            <a:avLst/>
          </a:prstGeom>
          <a:noFill/>
          <a:ln>
            <a:noFill/>
          </a:ln>
        </p:spPr>
      </p:pic>
      <p:pic>
        <p:nvPicPr>
          <p:cNvPr descr="Books on shelf" id="139" name="Google Shape;139;p21">
            <a:hlinkClick action="ppaction://hlinksldjump" r:id="rId8"/>
          </p:cNvPr>
          <p:cNvPicPr preferRelativeResize="0"/>
          <p:nvPr/>
        </p:nvPicPr>
        <p:blipFill rotWithShape="1">
          <a:blip r:embed="rId9">
            <a:alphaModFix/>
          </a:blip>
          <a:srcRect b="0" l="0" r="0" t="0"/>
          <a:stretch/>
        </p:blipFill>
        <p:spPr>
          <a:xfrm>
            <a:off x="246708" y="2106995"/>
            <a:ext cx="441694" cy="441694"/>
          </a:xfrm>
          <a:prstGeom prst="rect">
            <a:avLst/>
          </a:prstGeom>
          <a:noFill/>
          <a:ln>
            <a:noFill/>
          </a:ln>
        </p:spPr>
      </p:pic>
      <p:pic>
        <p:nvPicPr>
          <p:cNvPr descr="Star" id="140" name="Google Shape;140;p21">
            <a:hlinkClick action="ppaction://hlinksldjump" r:id="rId10"/>
          </p:cNvPr>
          <p:cNvPicPr preferRelativeResize="0"/>
          <p:nvPr/>
        </p:nvPicPr>
        <p:blipFill rotWithShape="1">
          <a:blip r:embed="rId11">
            <a:alphaModFix/>
          </a:blip>
          <a:srcRect b="0" l="0" r="0" t="0"/>
          <a:stretch/>
        </p:blipFill>
        <p:spPr>
          <a:xfrm>
            <a:off x="262552" y="2621545"/>
            <a:ext cx="441694" cy="441694"/>
          </a:xfrm>
          <a:prstGeom prst="rect">
            <a:avLst/>
          </a:prstGeom>
          <a:noFill/>
          <a:ln>
            <a:noFill/>
          </a:ln>
        </p:spPr>
      </p:pic>
      <p:pic>
        <p:nvPicPr>
          <p:cNvPr descr="Headphones" id="141" name="Google Shape;141;p21">
            <a:hlinkClick action="ppaction://hlinksldjump" r:id="rId12"/>
          </p:cNvPr>
          <p:cNvPicPr preferRelativeResize="0"/>
          <p:nvPr/>
        </p:nvPicPr>
        <p:blipFill rotWithShape="1">
          <a:blip r:embed="rId13">
            <a:alphaModFix/>
          </a:blip>
          <a:srcRect b="0" l="0" r="0" t="0"/>
          <a:stretch/>
        </p:blipFill>
        <p:spPr>
          <a:xfrm>
            <a:off x="246708" y="1526539"/>
            <a:ext cx="441694" cy="441694"/>
          </a:xfrm>
          <a:prstGeom prst="rect">
            <a:avLst/>
          </a:prstGeom>
          <a:noFill/>
          <a:ln>
            <a:noFill/>
          </a:ln>
        </p:spPr>
      </p:pic>
      <p:sp>
        <p:nvSpPr>
          <p:cNvPr id="142" name="Google Shape;142;p21"/>
          <p:cNvSpPr txBox="1"/>
          <p:nvPr/>
        </p:nvSpPr>
        <p:spPr>
          <a:xfrm>
            <a:off x="750648" y="1113460"/>
            <a:ext cx="1221911"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Montserrat"/>
                <a:ea typeface="Montserrat"/>
                <a:cs typeface="Montserrat"/>
                <a:sym typeface="Montserrat"/>
              </a:rPr>
              <a:t>About Spotify</a:t>
            </a:r>
            <a:endParaRPr sz="1100"/>
          </a:p>
        </p:txBody>
      </p:sp>
      <p:sp>
        <p:nvSpPr>
          <p:cNvPr id="143" name="Google Shape;143;p21"/>
          <p:cNvSpPr txBox="1"/>
          <p:nvPr/>
        </p:nvSpPr>
        <p:spPr>
          <a:xfrm>
            <a:off x="750648" y="1625579"/>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Group Members</a:t>
            </a:r>
            <a:endParaRPr sz="1100"/>
          </a:p>
        </p:txBody>
      </p:sp>
      <p:sp>
        <p:nvSpPr>
          <p:cNvPr id="144" name="Google Shape;144;p21"/>
          <p:cNvSpPr txBox="1"/>
          <p:nvPr/>
        </p:nvSpPr>
        <p:spPr>
          <a:xfrm>
            <a:off x="750648" y="2232244"/>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Overview Topics</a:t>
            </a:r>
            <a:endParaRPr sz="1100"/>
          </a:p>
        </p:txBody>
      </p:sp>
      <p:sp>
        <p:nvSpPr>
          <p:cNvPr id="145" name="Google Shape;145;p21"/>
          <p:cNvSpPr txBox="1"/>
          <p:nvPr/>
        </p:nvSpPr>
        <p:spPr>
          <a:xfrm>
            <a:off x="742273" y="2699571"/>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Competitors Analysis</a:t>
            </a:r>
            <a:endParaRPr sz="1100"/>
          </a:p>
        </p:txBody>
      </p:sp>
      <p:sp>
        <p:nvSpPr>
          <p:cNvPr id="146" name="Google Shape;146;p21"/>
          <p:cNvSpPr txBox="1"/>
          <p:nvPr/>
        </p:nvSpPr>
        <p:spPr>
          <a:xfrm>
            <a:off x="750648" y="3353740"/>
            <a:ext cx="1518827"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lt1"/>
                </a:solidFill>
                <a:latin typeface="Montserrat"/>
                <a:ea typeface="Montserrat"/>
                <a:cs typeface="Montserrat"/>
                <a:sym typeface="Montserrat"/>
              </a:rPr>
              <a:t>Reviews Data &amp; Semantic  Analysis</a:t>
            </a:r>
            <a:endParaRPr sz="1100"/>
          </a:p>
        </p:txBody>
      </p:sp>
      <p:pic>
        <p:nvPicPr>
          <p:cNvPr descr="Treble clef" id="147" name="Google Shape;147;p21">
            <a:hlinkClick/>
          </p:cNvPr>
          <p:cNvPicPr preferRelativeResize="0"/>
          <p:nvPr/>
        </p:nvPicPr>
        <p:blipFill rotWithShape="1">
          <a:blip r:embed="rId14">
            <a:alphaModFix/>
          </a:blip>
          <a:srcRect b="0" l="0" r="0" t="0"/>
          <a:stretch/>
        </p:blipFill>
        <p:spPr>
          <a:xfrm>
            <a:off x="196913" y="3849403"/>
            <a:ext cx="481557" cy="481557"/>
          </a:xfrm>
          <a:prstGeom prst="rect">
            <a:avLst/>
          </a:prstGeom>
          <a:noFill/>
          <a:ln>
            <a:noFill/>
          </a:ln>
        </p:spPr>
      </p:pic>
      <p:pic>
        <p:nvPicPr>
          <p:cNvPr descr="Music notes" id="148" name="Google Shape;148;p21">
            <a:hlinkClick action="ppaction://hlinksldjump" r:id="rId15"/>
          </p:cNvPr>
          <p:cNvPicPr preferRelativeResize="0"/>
          <p:nvPr/>
        </p:nvPicPr>
        <p:blipFill rotWithShape="1">
          <a:blip r:embed="rId16">
            <a:alphaModFix/>
          </a:blip>
          <a:srcRect b="0" l="0" r="0" t="0"/>
          <a:stretch/>
        </p:blipFill>
        <p:spPr>
          <a:xfrm>
            <a:off x="190095" y="4483136"/>
            <a:ext cx="481557" cy="481557"/>
          </a:xfrm>
          <a:prstGeom prst="rect">
            <a:avLst/>
          </a:prstGeom>
          <a:noFill/>
          <a:ln>
            <a:noFill/>
          </a:ln>
        </p:spPr>
      </p:pic>
      <p:sp>
        <p:nvSpPr>
          <p:cNvPr id="149" name="Google Shape;149;p21"/>
          <p:cNvSpPr txBox="1"/>
          <p:nvPr/>
        </p:nvSpPr>
        <p:spPr>
          <a:xfrm>
            <a:off x="750648" y="3870891"/>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Topic </a:t>
            </a:r>
            <a:br>
              <a:rPr lang="en" sz="1200">
                <a:solidFill>
                  <a:schemeClr val="lt1"/>
                </a:solidFill>
                <a:latin typeface="Montserrat"/>
                <a:ea typeface="Montserrat"/>
                <a:cs typeface="Montserrat"/>
                <a:sym typeface="Montserrat"/>
              </a:rPr>
            </a:br>
            <a:r>
              <a:rPr lang="en" sz="1200">
                <a:solidFill>
                  <a:schemeClr val="lt1"/>
                </a:solidFill>
                <a:latin typeface="Montserrat"/>
                <a:ea typeface="Montserrat"/>
                <a:cs typeface="Montserrat"/>
                <a:sym typeface="Montserrat"/>
              </a:rPr>
              <a:t>Modeling</a:t>
            </a:r>
            <a:endParaRPr sz="1100"/>
          </a:p>
        </p:txBody>
      </p:sp>
      <p:sp>
        <p:nvSpPr>
          <p:cNvPr id="150" name="Google Shape;150;p21"/>
          <p:cNvSpPr txBox="1"/>
          <p:nvPr/>
        </p:nvSpPr>
        <p:spPr>
          <a:xfrm>
            <a:off x="750648" y="4593111"/>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Conclusions</a:t>
            </a:r>
            <a:endParaRPr sz="1100"/>
          </a:p>
        </p:txBody>
      </p:sp>
      <p:sp>
        <p:nvSpPr>
          <p:cNvPr id="151" name="Google Shape;151;p21"/>
          <p:cNvSpPr txBox="1"/>
          <p:nvPr/>
        </p:nvSpPr>
        <p:spPr>
          <a:xfrm>
            <a:off x="4797185" y="81405"/>
            <a:ext cx="4206600" cy="3486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a:solidFill>
                  <a:srgbClr val="1ED760"/>
                </a:solidFill>
                <a:latin typeface="Open Sans"/>
                <a:ea typeface="Open Sans"/>
                <a:cs typeface="Open Sans"/>
                <a:sym typeface="Open Sans"/>
              </a:rPr>
              <a:t>Spotify </a:t>
            </a:r>
            <a:r>
              <a:rPr b="0" i="0" lang="en">
                <a:solidFill>
                  <a:schemeClr val="lt1"/>
                </a:solidFill>
                <a:latin typeface="Open Sans"/>
                <a:ea typeface="Open Sans"/>
                <a:cs typeface="Open Sans"/>
                <a:sym typeface="Open Sans"/>
              </a:rPr>
              <a:t>is a digital music, podcast, and video service that gives you access to millions of songs and other content from creators all over the world.</a:t>
            </a:r>
            <a:endParaRPr sz="1300"/>
          </a:p>
          <a:p>
            <a:pPr indent="0" lvl="0" marL="0" marR="0" rtl="0" algn="l">
              <a:spcBef>
                <a:spcPts val="0"/>
              </a:spcBef>
              <a:spcAft>
                <a:spcPts val="0"/>
              </a:spcAft>
              <a:buNone/>
            </a:pPr>
            <a:r>
              <a:t/>
            </a:r>
            <a:endParaRPr b="0" i="0">
              <a:solidFill>
                <a:srgbClr val="1ED760"/>
              </a:solidFill>
              <a:latin typeface="Open Sans"/>
              <a:ea typeface="Open Sans"/>
              <a:cs typeface="Open Sans"/>
              <a:sym typeface="Open Sans"/>
            </a:endParaRPr>
          </a:p>
          <a:p>
            <a:pPr indent="0" lvl="0" marL="0" marR="0" rtl="0" algn="l">
              <a:spcBef>
                <a:spcPts val="0"/>
              </a:spcBef>
              <a:spcAft>
                <a:spcPts val="0"/>
              </a:spcAft>
              <a:buNone/>
            </a:pPr>
            <a:r>
              <a:rPr b="0" i="0" lang="en">
                <a:solidFill>
                  <a:schemeClr val="lt1"/>
                </a:solidFill>
                <a:latin typeface="Open Sans"/>
                <a:ea typeface="Open Sans"/>
                <a:cs typeface="Open Sans"/>
                <a:sym typeface="Open Sans"/>
              </a:rPr>
              <a:t>Basic functions such as playing music are totally free, but you can also choose to upgrade to</a:t>
            </a:r>
            <a:r>
              <a:rPr b="0" i="0" lang="en">
                <a:solidFill>
                  <a:srgbClr val="1ED760"/>
                </a:solidFill>
                <a:latin typeface="Open Sans"/>
                <a:ea typeface="Open Sans"/>
                <a:cs typeface="Open Sans"/>
                <a:sym typeface="Open Sans"/>
              </a:rPr>
              <a:t> Spotify Premium.</a:t>
            </a:r>
            <a:endParaRPr sz="1300"/>
          </a:p>
          <a:p>
            <a:pPr indent="0" lvl="0" marL="0" marR="0" rtl="0" algn="l">
              <a:spcBef>
                <a:spcPts val="0"/>
              </a:spcBef>
              <a:spcAft>
                <a:spcPts val="0"/>
              </a:spcAft>
              <a:buNone/>
            </a:pPr>
            <a:r>
              <a:t/>
            </a:r>
            <a:endParaRPr b="0" i="0">
              <a:solidFill>
                <a:srgbClr val="1ED760"/>
              </a:solidFill>
              <a:latin typeface="Open Sans"/>
              <a:ea typeface="Open Sans"/>
              <a:cs typeface="Open Sans"/>
              <a:sym typeface="Open Sans"/>
            </a:endParaRPr>
          </a:p>
          <a:p>
            <a:pPr indent="0" lvl="0" marL="0" marR="0" rtl="0" algn="l">
              <a:spcBef>
                <a:spcPts val="0"/>
              </a:spcBef>
              <a:spcAft>
                <a:spcPts val="0"/>
              </a:spcAft>
              <a:buNone/>
            </a:pPr>
            <a:r>
              <a:rPr b="0" i="0" lang="en">
                <a:solidFill>
                  <a:schemeClr val="lt1"/>
                </a:solidFill>
                <a:latin typeface="Open Sans"/>
                <a:ea typeface="Open Sans"/>
                <a:cs typeface="Open Sans"/>
                <a:sym typeface="Open Sans"/>
              </a:rPr>
              <a:t>Whether customers have </a:t>
            </a:r>
            <a:r>
              <a:rPr b="0" i="0" lang="en">
                <a:solidFill>
                  <a:srgbClr val="1ED760"/>
                </a:solidFill>
                <a:latin typeface="Open Sans"/>
                <a:ea typeface="Open Sans"/>
                <a:cs typeface="Open Sans"/>
                <a:sym typeface="Open Sans"/>
              </a:rPr>
              <a:t>Premium </a:t>
            </a:r>
            <a:r>
              <a:rPr b="0" i="0" lang="en">
                <a:solidFill>
                  <a:schemeClr val="lt1"/>
                </a:solidFill>
                <a:latin typeface="Open Sans"/>
                <a:ea typeface="Open Sans"/>
                <a:cs typeface="Open Sans"/>
                <a:sym typeface="Open Sans"/>
              </a:rPr>
              <a:t>or not, they can:</a:t>
            </a:r>
            <a:endParaRPr sz="1300"/>
          </a:p>
          <a:p>
            <a:pPr indent="0" lvl="0" marL="0" marR="0" rtl="0" algn="l">
              <a:spcBef>
                <a:spcPts val="0"/>
              </a:spcBef>
              <a:spcAft>
                <a:spcPts val="0"/>
              </a:spcAft>
              <a:buNone/>
            </a:pPr>
            <a:r>
              <a:t/>
            </a:r>
            <a:endParaRPr b="0" i="0">
              <a:solidFill>
                <a:srgbClr val="1ED760"/>
              </a:solidFill>
              <a:latin typeface="Open Sans"/>
              <a:ea typeface="Open Sans"/>
              <a:cs typeface="Open Sans"/>
              <a:sym typeface="Open Sans"/>
            </a:endParaRPr>
          </a:p>
          <a:p>
            <a:pPr indent="0" lvl="0" marL="0" marR="0" rtl="0" algn="l">
              <a:spcBef>
                <a:spcPts val="0"/>
              </a:spcBef>
              <a:spcAft>
                <a:spcPts val="0"/>
              </a:spcAft>
              <a:buNone/>
            </a:pPr>
            <a:r>
              <a:rPr b="0" i="0" lang="en">
                <a:solidFill>
                  <a:schemeClr val="lt1"/>
                </a:solidFill>
                <a:latin typeface="Open Sans"/>
                <a:ea typeface="Open Sans"/>
                <a:cs typeface="Open Sans"/>
                <a:sym typeface="Open Sans"/>
              </a:rPr>
              <a:t>Get recommendations based on their taste</a:t>
            </a:r>
            <a:endParaRPr sz="1300"/>
          </a:p>
          <a:p>
            <a:pPr indent="0" lvl="0" marL="0" marR="0" rtl="0" algn="l">
              <a:spcBef>
                <a:spcPts val="0"/>
              </a:spcBef>
              <a:spcAft>
                <a:spcPts val="0"/>
              </a:spcAft>
              <a:buNone/>
            </a:pPr>
            <a:r>
              <a:rPr b="0" i="0" lang="en">
                <a:solidFill>
                  <a:schemeClr val="lt1"/>
                </a:solidFill>
                <a:latin typeface="Open Sans"/>
                <a:ea typeface="Open Sans"/>
                <a:cs typeface="Open Sans"/>
                <a:sym typeface="Open Sans"/>
              </a:rPr>
              <a:t>Build collections of </a:t>
            </a:r>
            <a:r>
              <a:rPr b="0" i="0" lang="en">
                <a:solidFill>
                  <a:srgbClr val="1ED760"/>
                </a:solidFill>
                <a:latin typeface="Open Sans"/>
                <a:ea typeface="Open Sans"/>
                <a:cs typeface="Open Sans"/>
                <a:sym typeface="Open Sans"/>
              </a:rPr>
              <a:t>music and podcasts</a:t>
            </a:r>
            <a:br>
              <a:rPr b="0" i="0" lang="en">
                <a:solidFill>
                  <a:srgbClr val="1ED760"/>
                </a:solidFill>
                <a:latin typeface="Open Sans"/>
                <a:ea typeface="Open Sans"/>
                <a:cs typeface="Open Sans"/>
                <a:sym typeface="Open Sans"/>
              </a:rPr>
            </a:br>
            <a:r>
              <a:rPr b="0" i="0" lang="en">
                <a:solidFill>
                  <a:schemeClr val="lt1"/>
                </a:solidFill>
                <a:latin typeface="Open Sans"/>
                <a:ea typeface="Open Sans"/>
                <a:cs typeface="Open Sans"/>
                <a:sym typeface="Open Sans"/>
              </a:rPr>
              <a:t>And more!</a:t>
            </a:r>
            <a:endParaRPr sz="1300"/>
          </a:p>
          <a:p>
            <a:pPr indent="0" lvl="0" marL="0" marR="0" rtl="0" algn="l">
              <a:spcBef>
                <a:spcPts val="0"/>
              </a:spcBef>
              <a:spcAft>
                <a:spcPts val="0"/>
              </a:spcAft>
              <a:buNone/>
            </a:pPr>
            <a:r>
              <a:t/>
            </a:r>
            <a:endParaRPr sz="1200">
              <a:solidFill>
                <a:srgbClr val="1ED760"/>
              </a:solidFill>
              <a:latin typeface="Open Sans"/>
              <a:ea typeface="Open Sans"/>
              <a:cs typeface="Open Sans"/>
              <a:sym typeface="Open Sans"/>
            </a:endParaRPr>
          </a:p>
        </p:txBody>
      </p:sp>
      <p:pic>
        <p:nvPicPr>
          <p:cNvPr id="152" name="Google Shape;152;p21"/>
          <p:cNvPicPr preferRelativeResize="0"/>
          <p:nvPr>
            <p:ph idx="3" type="pic"/>
          </p:nvPr>
        </p:nvPicPr>
        <p:blipFill rotWithShape="1">
          <a:blip r:embed="rId17">
            <a:alphaModFix/>
          </a:blip>
          <a:srcRect b="0" l="5531" r="5531" t="0"/>
          <a:stretch/>
        </p:blipFill>
        <p:spPr>
          <a:xfrm>
            <a:off x="2760107" y="3280649"/>
            <a:ext cx="1703546" cy="1737122"/>
          </a:xfrm>
          <a:prstGeom prst="roundRect">
            <a:avLst>
              <a:gd fmla="val 22035" name="adj"/>
            </a:avLst>
          </a:prstGeom>
          <a:noFill/>
          <a:ln>
            <a:noFill/>
          </a:ln>
        </p:spPr>
      </p:pic>
      <p:pic>
        <p:nvPicPr>
          <p:cNvPr id="153" name="Google Shape;153;p21"/>
          <p:cNvPicPr preferRelativeResize="0"/>
          <p:nvPr>
            <p:ph idx="4" type="pic"/>
          </p:nvPr>
        </p:nvPicPr>
        <p:blipFill rotWithShape="1">
          <a:blip r:embed="rId18">
            <a:alphaModFix/>
          </a:blip>
          <a:srcRect b="11619" l="0" r="0" t="11619"/>
          <a:stretch/>
        </p:blipFill>
        <p:spPr>
          <a:xfrm>
            <a:off x="4840225" y="3410690"/>
            <a:ext cx="1524000" cy="1554000"/>
          </a:xfrm>
          <a:prstGeom prst="roundRect">
            <a:avLst>
              <a:gd fmla="val 22035" name="adj"/>
            </a:avLst>
          </a:prstGeom>
          <a:noFill/>
          <a:ln>
            <a:noFill/>
          </a:ln>
        </p:spPr>
      </p:pic>
      <p:pic>
        <p:nvPicPr>
          <p:cNvPr id="154" name="Google Shape;154;p21"/>
          <p:cNvPicPr preferRelativeResize="0"/>
          <p:nvPr>
            <p:ph idx="5" type="pic"/>
          </p:nvPr>
        </p:nvPicPr>
        <p:blipFill rotWithShape="1">
          <a:blip r:embed="rId19">
            <a:alphaModFix/>
          </a:blip>
          <a:srcRect b="17641" l="0" r="0" t="17641"/>
          <a:stretch/>
        </p:blipFill>
        <p:spPr>
          <a:xfrm>
            <a:off x="7057786" y="3280649"/>
            <a:ext cx="1703546" cy="1737122"/>
          </a:xfrm>
          <a:prstGeom prst="roundRect">
            <a:avLst>
              <a:gd fmla="val 22035" name="adj"/>
            </a:avLst>
          </a:prstGeom>
          <a:noFill/>
          <a:ln>
            <a:noFill/>
          </a:ln>
        </p:spPr>
      </p:pic>
      <p:pic>
        <p:nvPicPr>
          <p:cNvPr id="155" name="Google Shape;155;p21"/>
          <p:cNvPicPr preferRelativeResize="0"/>
          <p:nvPr>
            <p:ph idx="2" type="pic"/>
          </p:nvPr>
        </p:nvPicPr>
        <p:blipFill rotWithShape="1">
          <a:blip r:embed="rId20">
            <a:alphaModFix/>
          </a:blip>
          <a:srcRect b="11814" l="0" r="0" t="11815"/>
          <a:stretch/>
        </p:blipFill>
        <p:spPr>
          <a:xfrm>
            <a:off x="2760107" y="457439"/>
            <a:ext cx="1703546" cy="1737122"/>
          </a:xfrm>
          <a:prstGeom prst="roundRect">
            <a:avLst>
              <a:gd fmla="val 22035" name="adj"/>
            </a:avLst>
          </a:prstGeom>
          <a:noFill/>
          <a:ln>
            <a:noFill/>
          </a:ln>
        </p:spPr>
      </p:pic>
      <p:sp>
        <p:nvSpPr>
          <p:cNvPr id="156" name="Google Shape;156;p21"/>
          <p:cNvSpPr/>
          <p:nvPr/>
        </p:nvSpPr>
        <p:spPr>
          <a:xfrm>
            <a:off x="63061" y="-867103"/>
            <a:ext cx="8940707" cy="816336"/>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157" name="Google Shape;157;p21"/>
          <p:cNvSpPr txBox="1"/>
          <p:nvPr/>
        </p:nvSpPr>
        <p:spPr>
          <a:xfrm>
            <a:off x="4089772" y="-854119"/>
            <a:ext cx="21030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chemeClr val="lt1"/>
                </a:solidFill>
                <a:latin typeface="Montserrat"/>
                <a:ea typeface="Montserrat"/>
                <a:cs typeface="Montserrat"/>
                <a:sym typeface="Montserrat"/>
              </a:rPr>
              <a:t>About </a:t>
            </a:r>
            <a:r>
              <a:rPr b="1" lang="en" sz="2700">
                <a:solidFill>
                  <a:schemeClr val="accent1"/>
                </a:solidFill>
                <a:latin typeface="Montserrat"/>
                <a:ea typeface="Montserrat"/>
                <a:cs typeface="Montserrat"/>
                <a:sym typeface="Montserrat"/>
              </a:rPr>
              <a:t>us</a:t>
            </a:r>
            <a:endParaRPr sz="1100"/>
          </a:p>
        </p:txBody>
      </p:sp>
      <p:sp>
        <p:nvSpPr>
          <p:cNvPr id="158" name="Google Shape;158;p21"/>
          <p:cNvSpPr txBox="1"/>
          <p:nvPr/>
        </p:nvSpPr>
        <p:spPr>
          <a:xfrm>
            <a:off x="4954771" y="-432481"/>
            <a:ext cx="21030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500">
                <a:solidFill>
                  <a:schemeClr val="lt1"/>
                </a:solidFill>
                <a:latin typeface="Montserrat"/>
                <a:ea typeface="Montserrat"/>
                <a:cs typeface="Montserrat"/>
                <a:sym typeface="Montserrat"/>
              </a:rPr>
              <a:t>Spotify</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p:nvPr/>
        </p:nvSpPr>
        <p:spPr>
          <a:xfrm>
            <a:off x="2331720" y="0"/>
            <a:ext cx="6812400" cy="5143500"/>
          </a:xfrm>
          <a:prstGeom prst="rect">
            <a:avLst/>
          </a:prstGeom>
          <a:solidFill>
            <a:srgbClr val="1E1E1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164" name="Google Shape;164;p22"/>
          <p:cNvSpPr/>
          <p:nvPr/>
        </p:nvSpPr>
        <p:spPr>
          <a:xfrm>
            <a:off x="175723" y="1517540"/>
            <a:ext cx="2124875" cy="497239"/>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165" name="Google Shape;165;p22"/>
          <p:cNvSpPr txBox="1"/>
          <p:nvPr/>
        </p:nvSpPr>
        <p:spPr>
          <a:xfrm>
            <a:off x="750648" y="289773"/>
            <a:ext cx="1523922" cy="2885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Montserrat"/>
                <a:ea typeface="Montserrat"/>
                <a:cs typeface="Montserrat"/>
                <a:sym typeface="Montserrat"/>
              </a:rPr>
              <a:t>Group Project</a:t>
            </a:r>
            <a:endParaRPr sz="1100"/>
          </a:p>
        </p:txBody>
      </p:sp>
      <p:sp>
        <p:nvSpPr>
          <p:cNvPr id="166" name="Google Shape;166;p22"/>
          <p:cNvSpPr txBox="1"/>
          <p:nvPr/>
        </p:nvSpPr>
        <p:spPr>
          <a:xfrm>
            <a:off x="750648" y="1113460"/>
            <a:ext cx="1112442"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About us</a:t>
            </a:r>
            <a:endParaRPr sz="1100"/>
          </a:p>
        </p:txBody>
      </p:sp>
      <p:sp>
        <p:nvSpPr>
          <p:cNvPr id="167" name="Google Shape;167;p22"/>
          <p:cNvSpPr txBox="1"/>
          <p:nvPr/>
        </p:nvSpPr>
        <p:spPr>
          <a:xfrm>
            <a:off x="750648" y="1625579"/>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Montserrat"/>
                <a:ea typeface="Montserrat"/>
                <a:cs typeface="Montserrat"/>
                <a:sym typeface="Montserrat"/>
              </a:rPr>
              <a:t>Group Members</a:t>
            </a:r>
            <a:endParaRPr sz="1100"/>
          </a:p>
        </p:txBody>
      </p:sp>
      <p:sp>
        <p:nvSpPr>
          <p:cNvPr id="168" name="Google Shape;168;p22"/>
          <p:cNvSpPr txBox="1"/>
          <p:nvPr/>
        </p:nvSpPr>
        <p:spPr>
          <a:xfrm>
            <a:off x="750648" y="2232244"/>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Overview Topics</a:t>
            </a:r>
            <a:endParaRPr sz="1100"/>
          </a:p>
        </p:txBody>
      </p:sp>
      <p:sp>
        <p:nvSpPr>
          <p:cNvPr id="169" name="Google Shape;169;p22"/>
          <p:cNvSpPr txBox="1"/>
          <p:nvPr/>
        </p:nvSpPr>
        <p:spPr>
          <a:xfrm>
            <a:off x="742273" y="2699571"/>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Competitors Analysis</a:t>
            </a:r>
            <a:endParaRPr sz="1100"/>
          </a:p>
        </p:txBody>
      </p:sp>
      <p:sp>
        <p:nvSpPr>
          <p:cNvPr id="170" name="Google Shape;170;p22"/>
          <p:cNvSpPr txBox="1"/>
          <p:nvPr/>
        </p:nvSpPr>
        <p:spPr>
          <a:xfrm>
            <a:off x="750648" y="3353740"/>
            <a:ext cx="1518827"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lt1"/>
                </a:solidFill>
                <a:latin typeface="Montserrat"/>
                <a:ea typeface="Montserrat"/>
                <a:cs typeface="Montserrat"/>
                <a:sym typeface="Montserrat"/>
              </a:rPr>
              <a:t>Reviews Data &amp; Semantic  Analysis</a:t>
            </a:r>
            <a:endParaRPr sz="1100"/>
          </a:p>
        </p:txBody>
      </p:sp>
      <p:sp>
        <p:nvSpPr>
          <p:cNvPr id="171" name="Google Shape;171;p22"/>
          <p:cNvSpPr txBox="1"/>
          <p:nvPr/>
        </p:nvSpPr>
        <p:spPr>
          <a:xfrm>
            <a:off x="742273" y="3870891"/>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Topic </a:t>
            </a:r>
            <a:br>
              <a:rPr lang="en" sz="1200">
                <a:solidFill>
                  <a:schemeClr val="lt1"/>
                </a:solidFill>
                <a:latin typeface="Montserrat"/>
                <a:ea typeface="Montserrat"/>
                <a:cs typeface="Montserrat"/>
                <a:sym typeface="Montserrat"/>
              </a:rPr>
            </a:br>
            <a:r>
              <a:rPr lang="en" sz="1200">
                <a:solidFill>
                  <a:schemeClr val="lt1"/>
                </a:solidFill>
                <a:latin typeface="Montserrat"/>
                <a:ea typeface="Montserrat"/>
                <a:cs typeface="Montserrat"/>
                <a:sym typeface="Montserrat"/>
              </a:rPr>
              <a:t>Modeling</a:t>
            </a:r>
            <a:endParaRPr sz="1100"/>
          </a:p>
        </p:txBody>
      </p:sp>
      <p:sp>
        <p:nvSpPr>
          <p:cNvPr id="172" name="Google Shape;172;p22"/>
          <p:cNvSpPr txBox="1"/>
          <p:nvPr/>
        </p:nvSpPr>
        <p:spPr>
          <a:xfrm>
            <a:off x="750648" y="4593111"/>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Conclusions</a:t>
            </a:r>
            <a:endParaRPr sz="1100"/>
          </a:p>
        </p:txBody>
      </p:sp>
      <p:sp>
        <p:nvSpPr>
          <p:cNvPr id="173" name="Google Shape;173;p22"/>
          <p:cNvSpPr txBox="1"/>
          <p:nvPr/>
        </p:nvSpPr>
        <p:spPr>
          <a:xfrm>
            <a:off x="3723119" y="4199809"/>
            <a:ext cx="1328400" cy="469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lt1"/>
                </a:solidFill>
                <a:latin typeface="Montserrat"/>
                <a:ea typeface="Montserrat"/>
                <a:cs typeface="Montserrat"/>
                <a:sym typeface="Montserrat"/>
              </a:rPr>
              <a:t>Seif Yacoub</a:t>
            </a:r>
            <a:endParaRPr sz="1100"/>
          </a:p>
          <a:p>
            <a:pPr indent="0" lvl="0" marL="0" marR="0" rtl="0" algn="ctr">
              <a:spcBef>
                <a:spcPts val="0"/>
              </a:spcBef>
              <a:spcAft>
                <a:spcPts val="0"/>
              </a:spcAft>
              <a:buNone/>
            </a:pPr>
            <a:r>
              <a:t/>
            </a:r>
            <a:endParaRPr sz="1100"/>
          </a:p>
        </p:txBody>
      </p:sp>
      <p:sp>
        <p:nvSpPr>
          <p:cNvPr id="174" name="Google Shape;174;p22"/>
          <p:cNvSpPr txBox="1"/>
          <p:nvPr/>
        </p:nvSpPr>
        <p:spPr>
          <a:xfrm>
            <a:off x="2556588" y="516869"/>
            <a:ext cx="2918382"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chemeClr val="lt1"/>
                </a:solidFill>
                <a:latin typeface="Montserrat"/>
                <a:ea typeface="Montserrat"/>
                <a:cs typeface="Montserrat"/>
                <a:sym typeface="Montserrat"/>
              </a:rPr>
              <a:t>Group </a:t>
            </a:r>
            <a:r>
              <a:rPr b="1" lang="en" sz="1800">
                <a:solidFill>
                  <a:schemeClr val="accent1"/>
                </a:solidFill>
                <a:latin typeface="Montserrat"/>
                <a:ea typeface="Montserrat"/>
                <a:cs typeface="Montserrat"/>
                <a:sym typeface="Montserrat"/>
              </a:rPr>
              <a:t>Members</a:t>
            </a:r>
            <a:endParaRPr sz="1100"/>
          </a:p>
        </p:txBody>
      </p:sp>
      <p:sp>
        <p:nvSpPr>
          <p:cNvPr id="175" name="Google Shape;175;p22"/>
          <p:cNvSpPr txBox="1"/>
          <p:nvPr/>
        </p:nvSpPr>
        <p:spPr>
          <a:xfrm>
            <a:off x="6505175" y="4199809"/>
            <a:ext cx="15234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lt1"/>
                </a:solidFill>
                <a:latin typeface="Montserrat"/>
                <a:ea typeface="Montserrat"/>
                <a:cs typeface="Montserrat"/>
                <a:sym typeface="Montserrat"/>
              </a:rPr>
              <a:t>Amal</a:t>
            </a:r>
            <a:r>
              <a:rPr lang="en" sz="1500">
                <a:solidFill>
                  <a:schemeClr val="lt1"/>
                </a:solidFill>
                <a:latin typeface="Montserrat"/>
                <a:ea typeface="Montserrat"/>
                <a:cs typeface="Montserrat"/>
                <a:sym typeface="Montserrat"/>
              </a:rPr>
              <a:t> </a:t>
            </a:r>
            <a:r>
              <a:rPr lang="en" sz="1500">
                <a:solidFill>
                  <a:schemeClr val="lt1"/>
                </a:solidFill>
                <a:latin typeface="Montserrat"/>
                <a:ea typeface="Montserrat"/>
                <a:cs typeface="Montserrat"/>
                <a:sym typeface="Montserrat"/>
              </a:rPr>
              <a:t>Yakubov</a:t>
            </a:r>
            <a:r>
              <a:rPr lang="en" sz="1500">
                <a:solidFill>
                  <a:schemeClr val="lt1"/>
                </a:solidFill>
                <a:latin typeface="Montserrat"/>
                <a:ea typeface="Montserrat"/>
                <a:cs typeface="Montserrat"/>
                <a:sym typeface="Montserrat"/>
              </a:rPr>
              <a:t> </a:t>
            </a:r>
            <a:endParaRPr sz="1100"/>
          </a:p>
          <a:p>
            <a:pPr indent="0" lvl="0" marL="0" marR="0" rtl="0" algn="ctr">
              <a:spcBef>
                <a:spcPts val="0"/>
              </a:spcBef>
              <a:spcAft>
                <a:spcPts val="0"/>
              </a:spcAft>
              <a:buNone/>
            </a:pPr>
            <a:r>
              <a:t/>
            </a:r>
            <a:endParaRPr sz="1500">
              <a:solidFill>
                <a:schemeClr val="lt1"/>
              </a:solidFill>
              <a:latin typeface="Montserrat"/>
              <a:ea typeface="Montserrat"/>
              <a:cs typeface="Montserrat"/>
              <a:sym typeface="Montserrat"/>
            </a:endParaRPr>
          </a:p>
        </p:txBody>
      </p:sp>
      <p:sp>
        <p:nvSpPr>
          <p:cNvPr id="176" name="Google Shape;176;p22"/>
          <p:cNvSpPr txBox="1"/>
          <p:nvPr/>
        </p:nvSpPr>
        <p:spPr>
          <a:xfrm>
            <a:off x="4976223" y="4199808"/>
            <a:ext cx="1523400" cy="469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lt1"/>
                </a:solidFill>
                <a:latin typeface="Montserrat"/>
                <a:ea typeface="Montserrat"/>
                <a:cs typeface="Montserrat"/>
                <a:sym typeface="Montserrat"/>
              </a:rPr>
              <a:t>Tarek Mestrah </a:t>
            </a:r>
            <a:endParaRPr sz="1100"/>
          </a:p>
          <a:p>
            <a:pPr indent="0" lvl="0" marL="0" marR="0" rtl="0" algn="ctr">
              <a:spcBef>
                <a:spcPts val="0"/>
              </a:spcBef>
              <a:spcAft>
                <a:spcPts val="0"/>
              </a:spcAft>
              <a:buNone/>
            </a:pPr>
            <a:r>
              <a:t/>
            </a:r>
            <a:endParaRPr sz="1100"/>
          </a:p>
        </p:txBody>
      </p:sp>
      <p:pic>
        <p:nvPicPr>
          <p:cNvPr descr="Home" id="177" name="Google Shape;177;p22">
            <a:hlinkClick action="ppaction://hlinksldjump" r:id="rId3"/>
          </p:cNvPr>
          <p:cNvPicPr preferRelativeResize="0"/>
          <p:nvPr/>
        </p:nvPicPr>
        <p:blipFill rotWithShape="1">
          <a:blip r:embed="rId4">
            <a:alphaModFix/>
          </a:blip>
          <a:srcRect b="0" l="0" r="0" t="0"/>
          <a:stretch/>
        </p:blipFill>
        <p:spPr>
          <a:xfrm>
            <a:off x="246708" y="1029300"/>
            <a:ext cx="441694" cy="441694"/>
          </a:xfrm>
          <a:prstGeom prst="rect">
            <a:avLst/>
          </a:prstGeom>
          <a:noFill/>
          <a:ln>
            <a:noFill/>
          </a:ln>
        </p:spPr>
      </p:pic>
      <p:pic>
        <p:nvPicPr>
          <p:cNvPr descr="Magnifying glass" id="178" name="Google Shape;178;p22">
            <a:hlinkClick action="ppaction://hlinksldjump" r:id="rId5"/>
          </p:cNvPr>
          <p:cNvPicPr preferRelativeResize="0"/>
          <p:nvPr/>
        </p:nvPicPr>
        <p:blipFill rotWithShape="1">
          <a:blip r:embed="rId6">
            <a:alphaModFix/>
          </a:blip>
          <a:srcRect b="0" l="0" r="0" t="0"/>
          <a:stretch/>
        </p:blipFill>
        <p:spPr>
          <a:xfrm>
            <a:off x="246708" y="3257545"/>
            <a:ext cx="441694" cy="441694"/>
          </a:xfrm>
          <a:prstGeom prst="rect">
            <a:avLst/>
          </a:prstGeom>
          <a:noFill/>
          <a:ln>
            <a:noFill/>
          </a:ln>
        </p:spPr>
      </p:pic>
      <p:pic>
        <p:nvPicPr>
          <p:cNvPr descr="Books on shelf" id="179" name="Google Shape;179;p22">
            <a:hlinkClick action="ppaction://hlinksldjump" r:id="rId7"/>
          </p:cNvPr>
          <p:cNvPicPr preferRelativeResize="0"/>
          <p:nvPr/>
        </p:nvPicPr>
        <p:blipFill rotWithShape="1">
          <a:blip r:embed="rId8">
            <a:alphaModFix/>
          </a:blip>
          <a:srcRect b="0" l="0" r="0" t="0"/>
          <a:stretch/>
        </p:blipFill>
        <p:spPr>
          <a:xfrm>
            <a:off x="246708" y="2106995"/>
            <a:ext cx="441694" cy="441694"/>
          </a:xfrm>
          <a:prstGeom prst="rect">
            <a:avLst/>
          </a:prstGeom>
          <a:noFill/>
          <a:ln>
            <a:noFill/>
          </a:ln>
        </p:spPr>
      </p:pic>
      <p:pic>
        <p:nvPicPr>
          <p:cNvPr descr="Star" id="180" name="Google Shape;180;p22">
            <a:hlinkClick action="ppaction://hlinksldjump" r:id="rId9"/>
          </p:cNvPr>
          <p:cNvPicPr preferRelativeResize="0"/>
          <p:nvPr/>
        </p:nvPicPr>
        <p:blipFill rotWithShape="1">
          <a:blip r:embed="rId10">
            <a:alphaModFix/>
          </a:blip>
          <a:srcRect b="0" l="0" r="0" t="0"/>
          <a:stretch/>
        </p:blipFill>
        <p:spPr>
          <a:xfrm>
            <a:off x="262552" y="2621545"/>
            <a:ext cx="441694" cy="441694"/>
          </a:xfrm>
          <a:prstGeom prst="rect">
            <a:avLst/>
          </a:prstGeom>
          <a:noFill/>
          <a:ln>
            <a:noFill/>
          </a:ln>
        </p:spPr>
      </p:pic>
      <p:pic>
        <p:nvPicPr>
          <p:cNvPr descr="Headphones" id="181" name="Google Shape;181;p22">
            <a:hlinkClick action="ppaction://hlinksldjump" r:id="rId11"/>
          </p:cNvPr>
          <p:cNvPicPr preferRelativeResize="0"/>
          <p:nvPr/>
        </p:nvPicPr>
        <p:blipFill rotWithShape="1">
          <a:blip r:embed="rId12">
            <a:alphaModFix/>
          </a:blip>
          <a:srcRect b="0" l="0" r="0" t="0"/>
          <a:stretch/>
        </p:blipFill>
        <p:spPr>
          <a:xfrm>
            <a:off x="246708" y="1526539"/>
            <a:ext cx="441694" cy="441694"/>
          </a:xfrm>
          <a:prstGeom prst="rect">
            <a:avLst/>
          </a:prstGeom>
          <a:noFill/>
          <a:ln>
            <a:noFill/>
          </a:ln>
        </p:spPr>
      </p:pic>
      <p:pic>
        <p:nvPicPr>
          <p:cNvPr descr="Treble clef" id="182" name="Google Shape;182;p22">
            <a:hlinkClick/>
          </p:cNvPr>
          <p:cNvPicPr preferRelativeResize="0"/>
          <p:nvPr/>
        </p:nvPicPr>
        <p:blipFill rotWithShape="1">
          <a:blip r:embed="rId13">
            <a:alphaModFix/>
          </a:blip>
          <a:srcRect b="0" l="0" r="0" t="0"/>
          <a:stretch/>
        </p:blipFill>
        <p:spPr>
          <a:xfrm>
            <a:off x="196913" y="3849403"/>
            <a:ext cx="481557" cy="481557"/>
          </a:xfrm>
          <a:prstGeom prst="rect">
            <a:avLst/>
          </a:prstGeom>
          <a:noFill/>
          <a:ln>
            <a:noFill/>
          </a:ln>
        </p:spPr>
      </p:pic>
      <p:pic>
        <p:nvPicPr>
          <p:cNvPr descr="Music notes" id="183" name="Google Shape;183;p22">
            <a:hlinkClick action="ppaction://hlinksldjump" r:id="rId14"/>
          </p:cNvPr>
          <p:cNvPicPr preferRelativeResize="0"/>
          <p:nvPr/>
        </p:nvPicPr>
        <p:blipFill rotWithShape="1">
          <a:blip r:embed="rId15">
            <a:alphaModFix/>
          </a:blip>
          <a:srcRect b="0" l="0" r="0" t="0"/>
          <a:stretch/>
        </p:blipFill>
        <p:spPr>
          <a:xfrm>
            <a:off x="190095" y="4483136"/>
            <a:ext cx="481557" cy="481557"/>
          </a:xfrm>
          <a:prstGeom prst="rect">
            <a:avLst/>
          </a:prstGeom>
          <a:noFill/>
          <a:ln>
            <a:noFill/>
          </a:ln>
        </p:spPr>
      </p:pic>
      <p:pic>
        <p:nvPicPr>
          <p:cNvPr descr="Spotify Logo Png - Free Transparent PNG Logos" id="184" name="Google Shape;184;p22">
            <a:hlinkClick/>
          </p:cNvPr>
          <p:cNvPicPr preferRelativeResize="0"/>
          <p:nvPr/>
        </p:nvPicPr>
        <p:blipFill rotWithShape="1">
          <a:blip r:embed="rId16">
            <a:alphaModFix/>
          </a:blip>
          <a:srcRect b="0" l="0" r="0" t="0"/>
          <a:stretch/>
        </p:blipFill>
        <p:spPr>
          <a:xfrm>
            <a:off x="190095" y="159538"/>
            <a:ext cx="560553" cy="560553"/>
          </a:xfrm>
          <a:prstGeom prst="rect">
            <a:avLst/>
          </a:prstGeom>
          <a:noFill/>
          <a:ln>
            <a:noFill/>
          </a:ln>
        </p:spPr>
      </p:pic>
      <p:sp>
        <p:nvSpPr>
          <p:cNvPr id="185" name="Google Shape;185;p22"/>
          <p:cNvSpPr/>
          <p:nvPr/>
        </p:nvSpPr>
        <p:spPr>
          <a:xfrm>
            <a:off x="63061" y="-867103"/>
            <a:ext cx="8940707" cy="816336"/>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pic>
        <p:nvPicPr>
          <p:cNvPr id="186" name="Google Shape;186;p22"/>
          <p:cNvPicPr preferRelativeResize="0"/>
          <p:nvPr/>
        </p:nvPicPr>
        <p:blipFill>
          <a:blip r:embed="rId17">
            <a:alphaModFix/>
          </a:blip>
          <a:stretch>
            <a:fillRect/>
          </a:stretch>
        </p:blipFill>
        <p:spPr>
          <a:xfrm>
            <a:off x="3734375" y="1149100"/>
            <a:ext cx="4266173" cy="2797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p:nvPr/>
        </p:nvSpPr>
        <p:spPr>
          <a:xfrm>
            <a:off x="2331720" y="0"/>
            <a:ext cx="6812280" cy="5143500"/>
          </a:xfrm>
          <a:prstGeom prst="rect">
            <a:avLst/>
          </a:prstGeom>
          <a:solidFill>
            <a:srgbClr val="1E1E1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192" name="Google Shape;192;p23"/>
          <p:cNvSpPr/>
          <p:nvPr/>
        </p:nvSpPr>
        <p:spPr>
          <a:xfrm>
            <a:off x="175723" y="2077732"/>
            <a:ext cx="2124875" cy="497239"/>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193" name="Google Shape;193;p23"/>
          <p:cNvSpPr txBox="1"/>
          <p:nvPr/>
        </p:nvSpPr>
        <p:spPr>
          <a:xfrm>
            <a:off x="750648" y="289773"/>
            <a:ext cx="1523922" cy="2885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Montserrat"/>
                <a:ea typeface="Montserrat"/>
                <a:cs typeface="Montserrat"/>
                <a:sym typeface="Montserrat"/>
              </a:rPr>
              <a:t>Group Project</a:t>
            </a:r>
            <a:endParaRPr sz="1100"/>
          </a:p>
        </p:txBody>
      </p:sp>
      <p:sp>
        <p:nvSpPr>
          <p:cNvPr id="194" name="Google Shape;194;p23"/>
          <p:cNvSpPr txBox="1"/>
          <p:nvPr/>
        </p:nvSpPr>
        <p:spPr>
          <a:xfrm>
            <a:off x="750648" y="1113460"/>
            <a:ext cx="1112442"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About us</a:t>
            </a:r>
            <a:endParaRPr sz="1100"/>
          </a:p>
        </p:txBody>
      </p:sp>
      <p:sp>
        <p:nvSpPr>
          <p:cNvPr id="195" name="Google Shape;195;p23"/>
          <p:cNvSpPr txBox="1"/>
          <p:nvPr/>
        </p:nvSpPr>
        <p:spPr>
          <a:xfrm>
            <a:off x="750648" y="1625579"/>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Group Members</a:t>
            </a:r>
            <a:endParaRPr sz="1100"/>
          </a:p>
        </p:txBody>
      </p:sp>
      <p:sp>
        <p:nvSpPr>
          <p:cNvPr id="196" name="Google Shape;196;p23"/>
          <p:cNvSpPr txBox="1"/>
          <p:nvPr/>
        </p:nvSpPr>
        <p:spPr>
          <a:xfrm>
            <a:off x="750648" y="2232244"/>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Montserrat"/>
                <a:ea typeface="Montserrat"/>
                <a:cs typeface="Montserrat"/>
                <a:sym typeface="Montserrat"/>
              </a:rPr>
              <a:t>Overview Topics</a:t>
            </a:r>
            <a:endParaRPr sz="1100"/>
          </a:p>
        </p:txBody>
      </p:sp>
      <p:sp>
        <p:nvSpPr>
          <p:cNvPr id="197" name="Google Shape;197;p23"/>
          <p:cNvSpPr txBox="1"/>
          <p:nvPr/>
        </p:nvSpPr>
        <p:spPr>
          <a:xfrm>
            <a:off x="742273" y="2696967"/>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Competitors Analysis</a:t>
            </a:r>
            <a:endParaRPr sz="1100"/>
          </a:p>
        </p:txBody>
      </p:sp>
      <p:sp>
        <p:nvSpPr>
          <p:cNvPr id="198" name="Google Shape;198;p23"/>
          <p:cNvSpPr txBox="1"/>
          <p:nvPr/>
        </p:nvSpPr>
        <p:spPr>
          <a:xfrm>
            <a:off x="750648" y="3353740"/>
            <a:ext cx="1518827" cy="55399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lt1"/>
                </a:solidFill>
                <a:latin typeface="Montserrat"/>
                <a:ea typeface="Montserrat"/>
                <a:cs typeface="Montserrat"/>
                <a:sym typeface="Montserrat"/>
              </a:rPr>
              <a:t>Reviews Data &amp; Semantic  Analysis</a:t>
            </a:r>
            <a:endParaRPr sz="1100"/>
          </a:p>
          <a:p>
            <a:pPr indent="0" lvl="0" marL="0" marR="0" rtl="0" algn="l">
              <a:spcBef>
                <a:spcPts val="0"/>
              </a:spcBef>
              <a:spcAft>
                <a:spcPts val="0"/>
              </a:spcAft>
              <a:buNone/>
            </a:pPr>
            <a:r>
              <a:rPr lang="en" sz="1100">
                <a:solidFill>
                  <a:schemeClr val="lt1"/>
                </a:solidFill>
                <a:latin typeface="Montserrat"/>
                <a:ea typeface="Montserrat"/>
                <a:cs typeface="Montserrat"/>
                <a:sym typeface="Montserrat"/>
              </a:rPr>
              <a:t> </a:t>
            </a:r>
            <a:endParaRPr sz="1100"/>
          </a:p>
        </p:txBody>
      </p:sp>
      <p:sp>
        <p:nvSpPr>
          <p:cNvPr id="199" name="Google Shape;199;p23"/>
          <p:cNvSpPr txBox="1"/>
          <p:nvPr/>
        </p:nvSpPr>
        <p:spPr>
          <a:xfrm>
            <a:off x="743578" y="3870891"/>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Topic </a:t>
            </a:r>
            <a:br>
              <a:rPr lang="en" sz="1200">
                <a:solidFill>
                  <a:schemeClr val="lt1"/>
                </a:solidFill>
                <a:latin typeface="Montserrat"/>
                <a:ea typeface="Montserrat"/>
                <a:cs typeface="Montserrat"/>
                <a:sym typeface="Montserrat"/>
              </a:rPr>
            </a:br>
            <a:r>
              <a:rPr lang="en" sz="1200">
                <a:solidFill>
                  <a:schemeClr val="lt1"/>
                </a:solidFill>
                <a:latin typeface="Montserrat"/>
                <a:ea typeface="Montserrat"/>
                <a:cs typeface="Montserrat"/>
                <a:sym typeface="Montserrat"/>
              </a:rPr>
              <a:t>Modeling</a:t>
            </a:r>
            <a:endParaRPr sz="1100"/>
          </a:p>
        </p:txBody>
      </p:sp>
      <p:sp>
        <p:nvSpPr>
          <p:cNvPr id="200" name="Google Shape;200;p23"/>
          <p:cNvSpPr txBox="1"/>
          <p:nvPr/>
        </p:nvSpPr>
        <p:spPr>
          <a:xfrm>
            <a:off x="750648" y="4593111"/>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Conclusions</a:t>
            </a:r>
            <a:endParaRPr sz="1100"/>
          </a:p>
        </p:txBody>
      </p:sp>
      <p:pic>
        <p:nvPicPr>
          <p:cNvPr id="201" name="Google Shape;201;p23"/>
          <p:cNvPicPr preferRelativeResize="0"/>
          <p:nvPr>
            <p:ph idx="2" type="pic"/>
          </p:nvPr>
        </p:nvPicPr>
        <p:blipFill rotWithShape="1">
          <a:blip r:embed="rId3">
            <a:alphaModFix/>
          </a:blip>
          <a:srcRect b="0" l="32083" r="32083" t="0"/>
          <a:stretch/>
        </p:blipFill>
        <p:spPr>
          <a:xfrm>
            <a:off x="2578818" y="784248"/>
            <a:ext cx="1256903" cy="2104564"/>
          </a:xfrm>
          <a:prstGeom prst="roundRect">
            <a:avLst>
              <a:gd fmla="val 20667" name="adj"/>
            </a:avLst>
          </a:prstGeom>
          <a:noFill/>
          <a:ln>
            <a:noFill/>
          </a:ln>
        </p:spPr>
      </p:pic>
      <p:pic>
        <p:nvPicPr>
          <p:cNvPr id="202" name="Google Shape;202;p23"/>
          <p:cNvPicPr preferRelativeResize="0"/>
          <p:nvPr>
            <p:ph idx="3" type="pic"/>
          </p:nvPr>
        </p:nvPicPr>
        <p:blipFill rotWithShape="1">
          <a:blip r:embed="rId4">
            <a:alphaModFix/>
          </a:blip>
          <a:srcRect b="0" l="19345" r="19344" t="0"/>
          <a:stretch/>
        </p:blipFill>
        <p:spPr>
          <a:xfrm>
            <a:off x="4810624" y="767876"/>
            <a:ext cx="1238957" cy="2074516"/>
          </a:xfrm>
          <a:prstGeom prst="roundRect">
            <a:avLst>
              <a:gd fmla="val 20667" name="adj"/>
            </a:avLst>
          </a:prstGeom>
          <a:noFill/>
          <a:ln>
            <a:noFill/>
          </a:ln>
        </p:spPr>
      </p:pic>
      <p:pic>
        <p:nvPicPr>
          <p:cNvPr id="203" name="Google Shape;203;p23"/>
          <p:cNvPicPr preferRelativeResize="0"/>
          <p:nvPr>
            <p:ph idx="4" type="pic"/>
          </p:nvPr>
        </p:nvPicPr>
        <p:blipFill rotWithShape="1">
          <a:blip r:embed="rId5">
            <a:alphaModFix/>
          </a:blip>
          <a:srcRect b="0" l="2956" r="2956" t="0"/>
          <a:stretch/>
        </p:blipFill>
        <p:spPr>
          <a:xfrm>
            <a:off x="7289507" y="771260"/>
            <a:ext cx="1225422" cy="2051852"/>
          </a:xfrm>
          <a:prstGeom prst="roundRect">
            <a:avLst>
              <a:gd fmla="val 20667" name="adj"/>
            </a:avLst>
          </a:prstGeom>
          <a:noFill/>
          <a:ln>
            <a:noFill/>
          </a:ln>
        </p:spPr>
      </p:pic>
      <p:sp>
        <p:nvSpPr>
          <p:cNvPr id="204" name="Google Shape;204;p23"/>
          <p:cNvSpPr txBox="1"/>
          <p:nvPr/>
        </p:nvSpPr>
        <p:spPr>
          <a:xfrm>
            <a:off x="2479834" y="199288"/>
            <a:ext cx="2918382"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chemeClr val="lt1"/>
                </a:solidFill>
                <a:latin typeface="Montserrat"/>
                <a:ea typeface="Montserrat"/>
                <a:cs typeface="Montserrat"/>
                <a:sym typeface="Montserrat"/>
              </a:rPr>
              <a:t>Overview </a:t>
            </a:r>
            <a:r>
              <a:rPr b="1" lang="en" sz="1800">
                <a:solidFill>
                  <a:schemeClr val="accent1"/>
                </a:solidFill>
                <a:latin typeface="Montserrat"/>
                <a:ea typeface="Montserrat"/>
                <a:cs typeface="Montserrat"/>
                <a:sym typeface="Montserrat"/>
              </a:rPr>
              <a:t>Topics</a:t>
            </a:r>
            <a:endParaRPr sz="1100"/>
          </a:p>
        </p:txBody>
      </p:sp>
      <p:sp>
        <p:nvSpPr>
          <p:cNvPr id="205" name="Google Shape;205;p23"/>
          <p:cNvSpPr/>
          <p:nvPr/>
        </p:nvSpPr>
        <p:spPr>
          <a:xfrm>
            <a:off x="2564606" y="785965"/>
            <a:ext cx="1289173" cy="2102847"/>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06" name="Google Shape;206;p23"/>
          <p:cNvSpPr/>
          <p:nvPr/>
        </p:nvSpPr>
        <p:spPr>
          <a:xfrm>
            <a:off x="4801651" y="733385"/>
            <a:ext cx="1256903" cy="2120543"/>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07" name="Google Shape;207;p23"/>
          <p:cNvSpPr/>
          <p:nvPr/>
        </p:nvSpPr>
        <p:spPr>
          <a:xfrm>
            <a:off x="7288524" y="786896"/>
            <a:ext cx="1225186" cy="2067033"/>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08" name="Google Shape;208;p23"/>
          <p:cNvSpPr txBox="1"/>
          <p:nvPr/>
        </p:nvSpPr>
        <p:spPr>
          <a:xfrm>
            <a:off x="2485696" y="2432876"/>
            <a:ext cx="1440657"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lt1"/>
                </a:solidFill>
                <a:latin typeface="Lato Light"/>
                <a:ea typeface="Lato Light"/>
                <a:cs typeface="Lato Light"/>
                <a:sym typeface="Lato Light"/>
              </a:rPr>
              <a:t>Competitors </a:t>
            </a:r>
            <a:r>
              <a:rPr b="1" lang="en" sz="1200">
                <a:solidFill>
                  <a:schemeClr val="accent1"/>
                </a:solidFill>
                <a:latin typeface="Montserrat"/>
                <a:ea typeface="Montserrat"/>
                <a:cs typeface="Montserrat"/>
                <a:sym typeface="Montserrat"/>
              </a:rPr>
              <a:t>Analysis</a:t>
            </a:r>
            <a:endParaRPr sz="1200">
              <a:solidFill>
                <a:schemeClr val="lt1"/>
              </a:solidFill>
              <a:latin typeface="Lato Light"/>
              <a:ea typeface="Lato Light"/>
              <a:cs typeface="Lato Light"/>
              <a:sym typeface="Lato Light"/>
            </a:endParaRPr>
          </a:p>
        </p:txBody>
      </p:sp>
      <p:sp>
        <p:nvSpPr>
          <p:cNvPr id="209" name="Google Shape;209;p23"/>
          <p:cNvSpPr txBox="1"/>
          <p:nvPr/>
        </p:nvSpPr>
        <p:spPr>
          <a:xfrm>
            <a:off x="4728147" y="2374430"/>
            <a:ext cx="1440657"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lt1"/>
                </a:solidFill>
                <a:latin typeface="Lato Light"/>
                <a:ea typeface="Lato Light"/>
                <a:cs typeface="Lato Light"/>
                <a:sym typeface="Lato Light"/>
              </a:rPr>
              <a:t>Reviews Data </a:t>
            </a:r>
            <a:r>
              <a:rPr b="1" lang="en" sz="1200">
                <a:solidFill>
                  <a:schemeClr val="accent1"/>
                </a:solidFill>
                <a:latin typeface="Montserrat"/>
                <a:ea typeface="Montserrat"/>
                <a:cs typeface="Montserrat"/>
                <a:sym typeface="Montserrat"/>
              </a:rPr>
              <a:t>Parsing</a:t>
            </a:r>
            <a:endParaRPr sz="1200">
              <a:solidFill>
                <a:schemeClr val="lt1"/>
              </a:solidFill>
              <a:latin typeface="Lato Light"/>
              <a:ea typeface="Lato Light"/>
              <a:cs typeface="Lato Light"/>
              <a:sym typeface="Lato Light"/>
            </a:endParaRPr>
          </a:p>
        </p:txBody>
      </p:sp>
      <p:sp>
        <p:nvSpPr>
          <p:cNvPr id="210" name="Google Shape;210;p23"/>
          <p:cNvSpPr txBox="1"/>
          <p:nvPr/>
        </p:nvSpPr>
        <p:spPr>
          <a:xfrm>
            <a:off x="7187858" y="2357996"/>
            <a:ext cx="1440657"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lt1"/>
                </a:solidFill>
                <a:latin typeface="Lato Light"/>
                <a:ea typeface="Lato Light"/>
                <a:cs typeface="Lato Light"/>
                <a:sym typeface="Lato Light"/>
              </a:rPr>
              <a:t> Data </a:t>
            </a:r>
            <a:r>
              <a:rPr b="1" lang="en" sz="1200">
                <a:solidFill>
                  <a:schemeClr val="accent1"/>
                </a:solidFill>
                <a:latin typeface="Montserrat"/>
                <a:ea typeface="Montserrat"/>
                <a:cs typeface="Montserrat"/>
                <a:sym typeface="Montserrat"/>
              </a:rPr>
              <a:t>Preprocessing</a:t>
            </a:r>
            <a:endParaRPr sz="1200">
              <a:solidFill>
                <a:schemeClr val="lt1"/>
              </a:solidFill>
              <a:latin typeface="Lato Light"/>
              <a:ea typeface="Lato Light"/>
              <a:cs typeface="Lato Light"/>
              <a:sym typeface="Lato Light"/>
            </a:endParaRPr>
          </a:p>
        </p:txBody>
      </p:sp>
      <p:pic>
        <p:nvPicPr>
          <p:cNvPr descr="Home" id="211" name="Google Shape;211;p23">
            <a:hlinkClick action="ppaction://hlinksldjump" r:id="rId6"/>
          </p:cNvPr>
          <p:cNvPicPr preferRelativeResize="0"/>
          <p:nvPr/>
        </p:nvPicPr>
        <p:blipFill rotWithShape="1">
          <a:blip r:embed="rId7">
            <a:alphaModFix/>
          </a:blip>
          <a:srcRect b="0" l="0" r="0" t="0"/>
          <a:stretch/>
        </p:blipFill>
        <p:spPr>
          <a:xfrm>
            <a:off x="246708" y="1029300"/>
            <a:ext cx="441694" cy="441694"/>
          </a:xfrm>
          <a:prstGeom prst="rect">
            <a:avLst/>
          </a:prstGeom>
          <a:noFill/>
          <a:ln>
            <a:noFill/>
          </a:ln>
        </p:spPr>
      </p:pic>
      <p:pic>
        <p:nvPicPr>
          <p:cNvPr descr="Magnifying glass" id="212" name="Google Shape;212;p23">
            <a:hlinkClick action="ppaction://hlinksldjump" r:id="rId8"/>
          </p:cNvPr>
          <p:cNvPicPr preferRelativeResize="0"/>
          <p:nvPr/>
        </p:nvPicPr>
        <p:blipFill rotWithShape="1">
          <a:blip r:embed="rId9">
            <a:alphaModFix/>
          </a:blip>
          <a:srcRect b="0" l="0" r="0" t="0"/>
          <a:stretch/>
        </p:blipFill>
        <p:spPr>
          <a:xfrm>
            <a:off x="246708" y="3257545"/>
            <a:ext cx="441694" cy="441694"/>
          </a:xfrm>
          <a:prstGeom prst="rect">
            <a:avLst/>
          </a:prstGeom>
          <a:noFill/>
          <a:ln>
            <a:noFill/>
          </a:ln>
        </p:spPr>
      </p:pic>
      <p:pic>
        <p:nvPicPr>
          <p:cNvPr descr="Books on shelf" id="213" name="Google Shape;213;p23">
            <a:hlinkClick action="ppaction://hlinksldjump" r:id="rId10"/>
          </p:cNvPr>
          <p:cNvPicPr preferRelativeResize="0"/>
          <p:nvPr/>
        </p:nvPicPr>
        <p:blipFill rotWithShape="1">
          <a:blip r:embed="rId11">
            <a:alphaModFix/>
          </a:blip>
          <a:srcRect b="0" l="0" r="0" t="0"/>
          <a:stretch/>
        </p:blipFill>
        <p:spPr>
          <a:xfrm>
            <a:off x="246708" y="2106995"/>
            <a:ext cx="441694" cy="441694"/>
          </a:xfrm>
          <a:prstGeom prst="rect">
            <a:avLst/>
          </a:prstGeom>
          <a:noFill/>
          <a:ln>
            <a:noFill/>
          </a:ln>
        </p:spPr>
      </p:pic>
      <p:pic>
        <p:nvPicPr>
          <p:cNvPr descr="Star" id="214" name="Google Shape;214;p23">
            <a:hlinkClick action="ppaction://hlinksldjump" r:id="rId12"/>
          </p:cNvPr>
          <p:cNvPicPr preferRelativeResize="0"/>
          <p:nvPr/>
        </p:nvPicPr>
        <p:blipFill rotWithShape="1">
          <a:blip r:embed="rId13">
            <a:alphaModFix/>
          </a:blip>
          <a:srcRect b="0" l="0" r="0" t="0"/>
          <a:stretch/>
        </p:blipFill>
        <p:spPr>
          <a:xfrm>
            <a:off x="262552" y="2621545"/>
            <a:ext cx="441694" cy="441694"/>
          </a:xfrm>
          <a:prstGeom prst="rect">
            <a:avLst/>
          </a:prstGeom>
          <a:noFill/>
          <a:ln>
            <a:noFill/>
          </a:ln>
        </p:spPr>
      </p:pic>
      <p:pic>
        <p:nvPicPr>
          <p:cNvPr descr="Headphones" id="215" name="Google Shape;215;p23">
            <a:hlinkClick action="ppaction://hlinksldjump" r:id="rId14"/>
          </p:cNvPr>
          <p:cNvPicPr preferRelativeResize="0"/>
          <p:nvPr/>
        </p:nvPicPr>
        <p:blipFill rotWithShape="1">
          <a:blip r:embed="rId15">
            <a:alphaModFix/>
          </a:blip>
          <a:srcRect b="0" l="0" r="0" t="0"/>
          <a:stretch/>
        </p:blipFill>
        <p:spPr>
          <a:xfrm>
            <a:off x="246708" y="1526539"/>
            <a:ext cx="441694" cy="441694"/>
          </a:xfrm>
          <a:prstGeom prst="rect">
            <a:avLst/>
          </a:prstGeom>
          <a:noFill/>
          <a:ln>
            <a:noFill/>
          </a:ln>
        </p:spPr>
      </p:pic>
      <p:pic>
        <p:nvPicPr>
          <p:cNvPr descr="Treble clef" id="216" name="Google Shape;216;p23">
            <a:hlinkClick/>
          </p:cNvPr>
          <p:cNvPicPr preferRelativeResize="0"/>
          <p:nvPr/>
        </p:nvPicPr>
        <p:blipFill rotWithShape="1">
          <a:blip r:embed="rId16">
            <a:alphaModFix/>
          </a:blip>
          <a:srcRect b="0" l="0" r="0" t="0"/>
          <a:stretch/>
        </p:blipFill>
        <p:spPr>
          <a:xfrm>
            <a:off x="196913" y="3849403"/>
            <a:ext cx="481557" cy="481557"/>
          </a:xfrm>
          <a:prstGeom prst="rect">
            <a:avLst/>
          </a:prstGeom>
          <a:noFill/>
          <a:ln>
            <a:noFill/>
          </a:ln>
        </p:spPr>
      </p:pic>
      <p:pic>
        <p:nvPicPr>
          <p:cNvPr descr="Music notes" id="217" name="Google Shape;217;p23">
            <a:hlinkClick action="ppaction://hlinksldjump" r:id="rId17"/>
          </p:cNvPr>
          <p:cNvPicPr preferRelativeResize="0"/>
          <p:nvPr/>
        </p:nvPicPr>
        <p:blipFill rotWithShape="1">
          <a:blip r:embed="rId18">
            <a:alphaModFix/>
          </a:blip>
          <a:srcRect b="0" l="0" r="0" t="0"/>
          <a:stretch/>
        </p:blipFill>
        <p:spPr>
          <a:xfrm>
            <a:off x="190095" y="4483136"/>
            <a:ext cx="481557" cy="481557"/>
          </a:xfrm>
          <a:prstGeom prst="rect">
            <a:avLst/>
          </a:prstGeom>
          <a:noFill/>
          <a:ln>
            <a:noFill/>
          </a:ln>
        </p:spPr>
      </p:pic>
      <p:pic>
        <p:nvPicPr>
          <p:cNvPr descr="Spotify Logo Png - Free Transparent PNG Logos" id="218" name="Google Shape;218;p23">
            <a:hlinkClick/>
          </p:cNvPr>
          <p:cNvPicPr preferRelativeResize="0"/>
          <p:nvPr/>
        </p:nvPicPr>
        <p:blipFill rotWithShape="1">
          <a:blip r:embed="rId19">
            <a:alphaModFix/>
          </a:blip>
          <a:srcRect b="0" l="0" r="0" t="0"/>
          <a:stretch/>
        </p:blipFill>
        <p:spPr>
          <a:xfrm>
            <a:off x="190095" y="159538"/>
            <a:ext cx="560553" cy="560553"/>
          </a:xfrm>
          <a:prstGeom prst="rect">
            <a:avLst/>
          </a:prstGeom>
          <a:noFill/>
          <a:ln>
            <a:noFill/>
          </a:ln>
        </p:spPr>
      </p:pic>
      <p:sp>
        <p:nvSpPr>
          <p:cNvPr id="219" name="Google Shape;219;p23"/>
          <p:cNvSpPr/>
          <p:nvPr/>
        </p:nvSpPr>
        <p:spPr>
          <a:xfrm>
            <a:off x="2614342" y="2996723"/>
            <a:ext cx="1236205" cy="2038865"/>
          </a:xfrm>
          <a:prstGeom prst="roundRect">
            <a:avLst>
              <a:gd fmla="val 16667" name="adj"/>
            </a:avLst>
          </a:prstGeom>
          <a:blipFill rotWithShape="1">
            <a:blip r:embed="rId20">
              <a:alphaModFix/>
            </a:blip>
            <a:stretch>
              <a:fillRect b="0" l="0" r="0" t="0"/>
            </a:stretch>
          </a:blipFill>
          <a:ln cap="flat" cmpd="sng" w="12700">
            <a:solidFill>
              <a:srgbClr val="259C4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20" name="Google Shape;220;p23"/>
          <p:cNvSpPr/>
          <p:nvPr/>
        </p:nvSpPr>
        <p:spPr>
          <a:xfrm>
            <a:off x="2621371" y="3010831"/>
            <a:ext cx="1221380" cy="2038864"/>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21" name="Google Shape;221;p23"/>
          <p:cNvSpPr txBox="1"/>
          <p:nvPr/>
        </p:nvSpPr>
        <p:spPr>
          <a:xfrm>
            <a:off x="2527676" y="4520306"/>
            <a:ext cx="1440657"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lt1"/>
                </a:solidFill>
                <a:latin typeface="Lato Light"/>
                <a:ea typeface="Lato Light"/>
                <a:cs typeface="Lato Light"/>
                <a:sym typeface="Lato Light"/>
              </a:rPr>
              <a:t>Semantic  </a:t>
            </a:r>
            <a:r>
              <a:rPr b="1" lang="en" sz="1200">
                <a:solidFill>
                  <a:schemeClr val="accent1"/>
                </a:solidFill>
                <a:latin typeface="Montserrat"/>
                <a:ea typeface="Montserrat"/>
                <a:cs typeface="Montserrat"/>
                <a:sym typeface="Montserrat"/>
              </a:rPr>
              <a:t>Analysis</a:t>
            </a:r>
            <a:endParaRPr sz="1200">
              <a:solidFill>
                <a:schemeClr val="lt1"/>
              </a:solidFill>
              <a:latin typeface="Lato Light"/>
              <a:ea typeface="Lato Light"/>
              <a:cs typeface="Lato Light"/>
              <a:sym typeface="Lato Light"/>
            </a:endParaRPr>
          </a:p>
        </p:txBody>
      </p:sp>
      <p:sp>
        <p:nvSpPr>
          <p:cNvPr id="222" name="Google Shape;222;p23"/>
          <p:cNvSpPr/>
          <p:nvPr/>
        </p:nvSpPr>
        <p:spPr>
          <a:xfrm>
            <a:off x="4859914" y="2989620"/>
            <a:ext cx="1236205" cy="2038865"/>
          </a:xfrm>
          <a:prstGeom prst="roundRect">
            <a:avLst>
              <a:gd fmla="val 16667" name="adj"/>
            </a:avLst>
          </a:prstGeom>
          <a:blipFill rotWithShape="1">
            <a:blip r:embed="rId21">
              <a:alphaModFix/>
            </a:blip>
            <a:stretch>
              <a:fillRect b="0" l="0" r="0" t="0"/>
            </a:stretch>
          </a:blipFill>
          <a:ln cap="flat" cmpd="sng" w="12700">
            <a:solidFill>
              <a:srgbClr val="259C4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23" name="Google Shape;223;p23"/>
          <p:cNvSpPr/>
          <p:nvPr/>
        </p:nvSpPr>
        <p:spPr>
          <a:xfrm>
            <a:off x="7293461" y="3008549"/>
            <a:ext cx="1236205" cy="2038865"/>
          </a:xfrm>
          <a:prstGeom prst="roundRect">
            <a:avLst>
              <a:gd fmla="val 16667" name="adj"/>
            </a:avLst>
          </a:prstGeom>
          <a:blipFill rotWithShape="1">
            <a:blip r:embed="rId22">
              <a:alphaModFix/>
            </a:blip>
            <a:stretch>
              <a:fillRect b="0" l="0" r="0" t="0"/>
            </a:stretch>
          </a:blipFill>
          <a:ln cap="flat" cmpd="sng" w="12700">
            <a:solidFill>
              <a:srgbClr val="259C4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24" name="Google Shape;224;p23"/>
          <p:cNvSpPr/>
          <p:nvPr/>
        </p:nvSpPr>
        <p:spPr>
          <a:xfrm>
            <a:off x="4867203" y="2991229"/>
            <a:ext cx="1221379" cy="2038865"/>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25" name="Google Shape;225;p23"/>
          <p:cNvSpPr txBox="1"/>
          <p:nvPr/>
        </p:nvSpPr>
        <p:spPr>
          <a:xfrm>
            <a:off x="4757564" y="4579552"/>
            <a:ext cx="1440657"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lt1"/>
                </a:solidFill>
                <a:latin typeface="Lato Light"/>
                <a:ea typeface="Lato Light"/>
                <a:cs typeface="Lato Light"/>
                <a:sym typeface="Lato Light"/>
              </a:rPr>
              <a:t>Topic </a:t>
            </a:r>
            <a:br>
              <a:rPr lang="en" sz="1200">
                <a:solidFill>
                  <a:schemeClr val="lt1"/>
                </a:solidFill>
                <a:latin typeface="Lato Light"/>
                <a:ea typeface="Lato Light"/>
                <a:cs typeface="Lato Light"/>
                <a:sym typeface="Lato Light"/>
              </a:rPr>
            </a:br>
            <a:r>
              <a:rPr b="1" lang="en" sz="1200">
                <a:solidFill>
                  <a:schemeClr val="accent1"/>
                </a:solidFill>
                <a:latin typeface="Montserrat"/>
                <a:ea typeface="Montserrat"/>
                <a:cs typeface="Montserrat"/>
                <a:sym typeface="Montserrat"/>
              </a:rPr>
              <a:t>Modeling</a:t>
            </a:r>
            <a:endParaRPr sz="1200">
              <a:solidFill>
                <a:schemeClr val="lt1"/>
              </a:solidFill>
              <a:latin typeface="Lato Light"/>
              <a:ea typeface="Lato Light"/>
              <a:cs typeface="Lato Light"/>
              <a:sym typeface="Lato Light"/>
            </a:endParaRPr>
          </a:p>
        </p:txBody>
      </p:sp>
      <p:sp>
        <p:nvSpPr>
          <p:cNvPr id="226" name="Google Shape;226;p23"/>
          <p:cNvSpPr/>
          <p:nvPr/>
        </p:nvSpPr>
        <p:spPr>
          <a:xfrm>
            <a:off x="7308287" y="3008852"/>
            <a:ext cx="1221379" cy="2038864"/>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27" name="Google Shape;227;p23"/>
          <p:cNvSpPr txBox="1"/>
          <p:nvPr/>
        </p:nvSpPr>
        <p:spPr>
          <a:xfrm>
            <a:off x="7214878" y="4556954"/>
            <a:ext cx="1440657"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lt1"/>
                </a:solidFill>
                <a:latin typeface="Lato Light"/>
                <a:ea typeface="Lato Light"/>
                <a:cs typeface="Lato Light"/>
                <a:sym typeface="Lato Light"/>
              </a:rPr>
              <a:t>The </a:t>
            </a:r>
            <a:br>
              <a:rPr lang="en" sz="1200">
                <a:solidFill>
                  <a:schemeClr val="lt1"/>
                </a:solidFill>
                <a:latin typeface="Lato Light"/>
                <a:ea typeface="Lato Light"/>
                <a:cs typeface="Lato Light"/>
                <a:sym typeface="Lato Light"/>
              </a:rPr>
            </a:br>
            <a:r>
              <a:rPr b="1" lang="en" sz="1200">
                <a:solidFill>
                  <a:schemeClr val="accent1"/>
                </a:solidFill>
                <a:latin typeface="Montserrat"/>
                <a:ea typeface="Montserrat"/>
                <a:cs typeface="Montserrat"/>
                <a:sym typeface="Montserrat"/>
              </a:rPr>
              <a:t>Conclusions</a:t>
            </a:r>
            <a:endParaRPr sz="1200">
              <a:solidFill>
                <a:schemeClr val="lt1"/>
              </a:solidFill>
              <a:latin typeface="Lato Light"/>
              <a:ea typeface="Lato Light"/>
              <a:cs typeface="Lato Light"/>
              <a:sym typeface="Lato Light"/>
            </a:endParaRPr>
          </a:p>
        </p:txBody>
      </p:sp>
      <p:sp>
        <p:nvSpPr>
          <p:cNvPr id="228" name="Google Shape;228;p23"/>
          <p:cNvSpPr/>
          <p:nvPr/>
        </p:nvSpPr>
        <p:spPr>
          <a:xfrm>
            <a:off x="63061" y="-867103"/>
            <a:ext cx="8940707" cy="816336"/>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p:nvPr/>
        </p:nvSpPr>
        <p:spPr>
          <a:xfrm>
            <a:off x="2347000" y="0"/>
            <a:ext cx="6797100" cy="26742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34" name="Google Shape;234;p24"/>
          <p:cNvSpPr/>
          <p:nvPr/>
        </p:nvSpPr>
        <p:spPr>
          <a:xfrm>
            <a:off x="2341900" y="0"/>
            <a:ext cx="6802200" cy="2674200"/>
          </a:xfrm>
          <a:prstGeom prst="rect">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35" name="Google Shape;235;p24"/>
          <p:cNvSpPr/>
          <p:nvPr/>
        </p:nvSpPr>
        <p:spPr>
          <a:xfrm>
            <a:off x="175723" y="2604224"/>
            <a:ext cx="2124875" cy="497239"/>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36" name="Google Shape;236;p24"/>
          <p:cNvSpPr txBox="1"/>
          <p:nvPr/>
        </p:nvSpPr>
        <p:spPr>
          <a:xfrm>
            <a:off x="750648" y="289773"/>
            <a:ext cx="1523922" cy="2885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Montserrat"/>
                <a:ea typeface="Montserrat"/>
                <a:cs typeface="Montserrat"/>
                <a:sym typeface="Montserrat"/>
              </a:rPr>
              <a:t>Group Project</a:t>
            </a:r>
            <a:endParaRPr sz="1100"/>
          </a:p>
        </p:txBody>
      </p:sp>
      <p:sp>
        <p:nvSpPr>
          <p:cNvPr id="237" name="Google Shape;237;p24"/>
          <p:cNvSpPr txBox="1"/>
          <p:nvPr/>
        </p:nvSpPr>
        <p:spPr>
          <a:xfrm>
            <a:off x="750648" y="1113460"/>
            <a:ext cx="1112442"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About us</a:t>
            </a:r>
            <a:endParaRPr sz="1100"/>
          </a:p>
        </p:txBody>
      </p:sp>
      <p:sp>
        <p:nvSpPr>
          <p:cNvPr id="238" name="Google Shape;238;p24"/>
          <p:cNvSpPr txBox="1"/>
          <p:nvPr/>
        </p:nvSpPr>
        <p:spPr>
          <a:xfrm>
            <a:off x="750648" y="1625579"/>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Group Members</a:t>
            </a:r>
            <a:endParaRPr sz="1100"/>
          </a:p>
        </p:txBody>
      </p:sp>
      <p:sp>
        <p:nvSpPr>
          <p:cNvPr id="239" name="Google Shape;239;p24"/>
          <p:cNvSpPr txBox="1"/>
          <p:nvPr/>
        </p:nvSpPr>
        <p:spPr>
          <a:xfrm>
            <a:off x="750648" y="2232244"/>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Overview Topics</a:t>
            </a:r>
            <a:endParaRPr sz="1100"/>
          </a:p>
        </p:txBody>
      </p:sp>
      <p:sp>
        <p:nvSpPr>
          <p:cNvPr id="240" name="Google Shape;240;p24"/>
          <p:cNvSpPr txBox="1"/>
          <p:nvPr/>
        </p:nvSpPr>
        <p:spPr>
          <a:xfrm>
            <a:off x="750648" y="2674225"/>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Montserrat"/>
                <a:ea typeface="Montserrat"/>
                <a:cs typeface="Montserrat"/>
                <a:sym typeface="Montserrat"/>
              </a:rPr>
              <a:t>Competitors Analysis</a:t>
            </a:r>
            <a:endParaRPr sz="1100"/>
          </a:p>
        </p:txBody>
      </p:sp>
      <p:sp>
        <p:nvSpPr>
          <p:cNvPr id="241" name="Google Shape;241;p24"/>
          <p:cNvSpPr txBox="1"/>
          <p:nvPr/>
        </p:nvSpPr>
        <p:spPr>
          <a:xfrm>
            <a:off x="750648" y="3353740"/>
            <a:ext cx="1518827"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lt1"/>
                </a:solidFill>
                <a:latin typeface="Montserrat"/>
                <a:ea typeface="Montserrat"/>
                <a:cs typeface="Montserrat"/>
                <a:sym typeface="Montserrat"/>
              </a:rPr>
              <a:t>Reviews Data &amp; Semantic  Analysis</a:t>
            </a:r>
            <a:endParaRPr sz="1100"/>
          </a:p>
        </p:txBody>
      </p:sp>
      <p:sp>
        <p:nvSpPr>
          <p:cNvPr id="242" name="Google Shape;242;p24"/>
          <p:cNvSpPr txBox="1"/>
          <p:nvPr/>
        </p:nvSpPr>
        <p:spPr>
          <a:xfrm>
            <a:off x="743578" y="3866536"/>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Topic </a:t>
            </a:r>
            <a:br>
              <a:rPr lang="en" sz="1200">
                <a:solidFill>
                  <a:schemeClr val="lt1"/>
                </a:solidFill>
                <a:latin typeface="Montserrat"/>
                <a:ea typeface="Montserrat"/>
                <a:cs typeface="Montserrat"/>
                <a:sym typeface="Montserrat"/>
              </a:rPr>
            </a:br>
            <a:r>
              <a:rPr lang="en" sz="1200">
                <a:solidFill>
                  <a:schemeClr val="lt1"/>
                </a:solidFill>
                <a:latin typeface="Montserrat"/>
                <a:ea typeface="Montserrat"/>
                <a:cs typeface="Montserrat"/>
                <a:sym typeface="Montserrat"/>
              </a:rPr>
              <a:t>Modeling</a:t>
            </a:r>
            <a:endParaRPr sz="1100"/>
          </a:p>
        </p:txBody>
      </p:sp>
      <p:sp>
        <p:nvSpPr>
          <p:cNvPr id="243" name="Google Shape;243;p24"/>
          <p:cNvSpPr txBox="1"/>
          <p:nvPr/>
        </p:nvSpPr>
        <p:spPr>
          <a:xfrm>
            <a:off x="750648" y="4593111"/>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Conclusions</a:t>
            </a:r>
            <a:endParaRPr sz="1100"/>
          </a:p>
        </p:txBody>
      </p:sp>
      <p:pic>
        <p:nvPicPr>
          <p:cNvPr id="244" name="Google Shape;244;p24"/>
          <p:cNvPicPr preferRelativeResize="0"/>
          <p:nvPr>
            <p:ph idx="2" type="pic"/>
          </p:nvPr>
        </p:nvPicPr>
        <p:blipFill rotWithShape="1">
          <a:blip r:embed="rId3">
            <a:alphaModFix/>
          </a:blip>
          <a:srcRect b="0" l="19454" r="19454" t="0"/>
          <a:stretch/>
        </p:blipFill>
        <p:spPr>
          <a:xfrm>
            <a:off x="2429603" y="93986"/>
            <a:ext cx="1909902" cy="1876025"/>
          </a:xfrm>
          <a:prstGeom prst="roundRect">
            <a:avLst>
              <a:gd fmla="val 20667" name="adj"/>
            </a:avLst>
          </a:prstGeom>
          <a:noFill/>
          <a:ln>
            <a:noFill/>
          </a:ln>
        </p:spPr>
      </p:pic>
      <p:sp>
        <p:nvSpPr>
          <p:cNvPr id="245" name="Google Shape;245;p24"/>
          <p:cNvSpPr txBox="1"/>
          <p:nvPr/>
        </p:nvSpPr>
        <p:spPr>
          <a:xfrm>
            <a:off x="4657276" y="131468"/>
            <a:ext cx="3156549" cy="117724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3600">
                <a:solidFill>
                  <a:schemeClr val="lt1"/>
                </a:solidFill>
                <a:latin typeface="Montserrat"/>
                <a:ea typeface="Montserrat"/>
                <a:cs typeface="Montserrat"/>
                <a:sym typeface="Montserrat"/>
              </a:rPr>
              <a:t>Competitors </a:t>
            </a:r>
            <a:r>
              <a:rPr b="1" lang="en" sz="3600">
                <a:solidFill>
                  <a:srgbClr val="1EBB56"/>
                </a:solidFill>
                <a:latin typeface="Montserrat"/>
                <a:ea typeface="Montserrat"/>
                <a:cs typeface="Montserrat"/>
                <a:sym typeface="Montserrat"/>
              </a:rPr>
              <a:t>Analysis</a:t>
            </a:r>
            <a:endParaRPr sz="1100"/>
          </a:p>
        </p:txBody>
      </p:sp>
      <p:sp>
        <p:nvSpPr>
          <p:cNvPr id="246" name="Google Shape;246;p24"/>
          <p:cNvSpPr/>
          <p:nvPr/>
        </p:nvSpPr>
        <p:spPr>
          <a:xfrm>
            <a:off x="2526044" y="2017027"/>
            <a:ext cx="559200" cy="5592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pic>
        <p:nvPicPr>
          <p:cNvPr descr="Play" id="247" name="Google Shape;247;p24"/>
          <p:cNvPicPr preferRelativeResize="0"/>
          <p:nvPr/>
        </p:nvPicPr>
        <p:blipFill rotWithShape="1">
          <a:blip r:embed="rId4">
            <a:alphaModFix/>
          </a:blip>
          <a:srcRect b="0" l="0" r="0" t="0"/>
          <a:stretch/>
        </p:blipFill>
        <p:spPr>
          <a:xfrm>
            <a:off x="2690402" y="2146724"/>
            <a:ext cx="342900" cy="342900"/>
          </a:xfrm>
          <a:prstGeom prst="rect">
            <a:avLst/>
          </a:prstGeom>
          <a:noFill/>
          <a:ln>
            <a:noFill/>
          </a:ln>
        </p:spPr>
      </p:pic>
      <p:pic>
        <p:nvPicPr>
          <p:cNvPr descr="Heart" id="248" name="Google Shape;248;p24"/>
          <p:cNvPicPr preferRelativeResize="0"/>
          <p:nvPr/>
        </p:nvPicPr>
        <p:blipFill rotWithShape="1">
          <a:blip r:embed="rId5">
            <a:alphaModFix/>
          </a:blip>
          <a:srcRect b="0" l="0" r="0" t="0"/>
          <a:stretch/>
        </p:blipFill>
        <p:spPr>
          <a:xfrm>
            <a:off x="3157793" y="2052095"/>
            <a:ext cx="545931" cy="545931"/>
          </a:xfrm>
          <a:prstGeom prst="rect">
            <a:avLst/>
          </a:prstGeom>
          <a:noFill/>
          <a:ln>
            <a:noFill/>
          </a:ln>
        </p:spPr>
      </p:pic>
      <p:grpSp>
        <p:nvGrpSpPr>
          <p:cNvPr id="249" name="Google Shape;249;p24"/>
          <p:cNvGrpSpPr/>
          <p:nvPr/>
        </p:nvGrpSpPr>
        <p:grpSpPr>
          <a:xfrm>
            <a:off x="3827760" y="2244636"/>
            <a:ext cx="213263" cy="49402"/>
            <a:chOff x="5272131" y="3789856"/>
            <a:chExt cx="793389" cy="183789"/>
          </a:xfrm>
        </p:grpSpPr>
        <p:sp>
          <p:nvSpPr>
            <p:cNvPr id="250" name="Google Shape;250;p24"/>
            <p:cNvSpPr/>
            <p:nvPr/>
          </p:nvSpPr>
          <p:spPr>
            <a:xfrm>
              <a:off x="5272131" y="3789856"/>
              <a:ext cx="183789" cy="183789"/>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51" name="Google Shape;251;p24"/>
            <p:cNvSpPr/>
            <p:nvPr/>
          </p:nvSpPr>
          <p:spPr>
            <a:xfrm>
              <a:off x="5576931" y="3789856"/>
              <a:ext cx="183789" cy="183789"/>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52" name="Google Shape;252;p24"/>
            <p:cNvSpPr/>
            <p:nvPr/>
          </p:nvSpPr>
          <p:spPr>
            <a:xfrm>
              <a:off x="5881731" y="3789856"/>
              <a:ext cx="183789" cy="183789"/>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grpSp>
      <p:cxnSp>
        <p:nvCxnSpPr>
          <p:cNvPr id="253" name="Google Shape;253;p24"/>
          <p:cNvCxnSpPr/>
          <p:nvPr/>
        </p:nvCxnSpPr>
        <p:spPr>
          <a:xfrm>
            <a:off x="2451112" y="3200570"/>
            <a:ext cx="6583800" cy="0"/>
          </a:xfrm>
          <a:prstGeom prst="straightConnector1">
            <a:avLst/>
          </a:prstGeom>
          <a:noFill/>
          <a:ln cap="flat" cmpd="sng" w="9525">
            <a:solidFill>
              <a:schemeClr val="lt1"/>
            </a:solidFill>
            <a:prstDash val="solid"/>
            <a:miter lim="800000"/>
            <a:headEnd len="sm" w="sm" type="none"/>
            <a:tailEnd len="sm" w="sm" type="none"/>
          </a:ln>
        </p:spPr>
      </p:cxnSp>
      <p:sp>
        <p:nvSpPr>
          <p:cNvPr id="254" name="Google Shape;254;p24"/>
          <p:cNvSpPr txBox="1"/>
          <p:nvPr/>
        </p:nvSpPr>
        <p:spPr>
          <a:xfrm>
            <a:off x="2404150" y="3364320"/>
            <a:ext cx="1809000" cy="1116000"/>
          </a:xfrm>
          <a:prstGeom prst="rect">
            <a:avLst/>
          </a:prstGeom>
          <a:noFill/>
          <a:ln>
            <a:noFill/>
          </a:ln>
        </p:spPr>
        <p:txBody>
          <a:bodyPr anchorCtr="0" anchor="t" bIns="34275" lIns="68575" spcFirstLastPara="1" rIns="68575" wrap="square" tIns="34275">
            <a:spAutoFit/>
          </a:bodyPr>
          <a:lstStyle/>
          <a:p>
            <a:pPr indent="-222250" lvl="0" marL="215900" marR="0" rtl="0" algn="l">
              <a:spcBef>
                <a:spcPts val="0"/>
              </a:spcBef>
              <a:spcAft>
                <a:spcPts val="0"/>
              </a:spcAft>
              <a:buClr>
                <a:schemeClr val="lt1"/>
              </a:buClr>
              <a:buSzPts val="1700"/>
              <a:buFont typeface="Arial"/>
              <a:buChar char="•"/>
            </a:pPr>
            <a:r>
              <a:rPr b="0" i="0" lang="en" sz="1700">
                <a:solidFill>
                  <a:schemeClr val="lt1"/>
                </a:solidFill>
                <a:latin typeface="Open Sans"/>
                <a:ea typeface="Open Sans"/>
                <a:cs typeface="Open Sans"/>
                <a:sym typeface="Open Sans"/>
              </a:rPr>
              <a:t>Yandex Music</a:t>
            </a:r>
            <a:endParaRPr sz="1300"/>
          </a:p>
          <a:p>
            <a:pPr indent="-222250" lvl="0" marL="215900" marR="0" rtl="0" algn="l">
              <a:spcBef>
                <a:spcPts val="0"/>
              </a:spcBef>
              <a:spcAft>
                <a:spcPts val="0"/>
              </a:spcAft>
              <a:buClr>
                <a:schemeClr val="lt1"/>
              </a:buClr>
              <a:buSzPts val="1700"/>
              <a:buFont typeface="Arial"/>
              <a:buChar char="•"/>
            </a:pPr>
            <a:r>
              <a:rPr b="0" i="0" lang="en" sz="1700">
                <a:solidFill>
                  <a:schemeClr val="lt1"/>
                </a:solidFill>
                <a:latin typeface="Open Sans"/>
                <a:ea typeface="Open Sans"/>
                <a:cs typeface="Open Sans"/>
                <a:sym typeface="Open Sans"/>
              </a:rPr>
              <a:t>Apple Music</a:t>
            </a:r>
            <a:endParaRPr sz="1300"/>
          </a:p>
          <a:p>
            <a:pPr indent="-222250" lvl="0" marL="215900" marR="0" rtl="0" algn="l">
              <a:spcBef>
                <a:spcPts val="0"/>
              </a:spcBef>
              <a:spcAft>
                <a:spcPts val="0"/>
              </a:spcAft>
              <a:buClr>
                <a:schemeClr val="lt1"/>
              </a:buClr>
              <a:buSzPts val="1700"/>
              <a:buFont typeface="Arial"/>
              <a:buChar char="•"/>
            </a:pPr>
            <a:r>
              <a:rPr b="0" i="0" lang="en" sz="1700">
                <a:solidFill>
                  <a:schemeClr val="lt1"/>
                </a:solidFill>
                <a:latin typeface="Open Sans"/>
                <a:ea typeface="Open Sans"/>
                <a:cs typeface="Open Sans"/>
                <a:sym typeface="Open Sans"/>
              </a:rPr>
              <a:t>VK Music</a:t>
            </a:r>
            <a:endParaRPr sz="1300"/>
          </a:p>
          <a:p>
            <a:pPr indent="-222250" lvl="0" marL="215900" marR="0" rtl="0" algn="l">
              <a:spcBef>
                <a:spcPts val="0"/>
              </a:spcBef>
              <a:spcAft>
                <a:spcPts val="0"/>
              </a:spcAft>
              <a:buClr>
                <a:schemeClr val="lt1"/>
              </a:buClr>
              <a:buSzPts val="1700"/>
              <a:buFont typeface="Arial"/>
              <a:buChar char="•"/>
            </a:pPr>
            <a:r>
              <a:rPr b="0" i="0" lang="en" sz="1700">
                <a:solidFill>
                  <a:schemeClr val="lt1"/>
                </a:solidFill>
                <a:latin typeface="Open Sans"/>
                <a:ea typeface="Open Sans"/>
                <a:cs typeface="Open Sans"/>
                <a:sym typeface="Open Sans"/>
              </a:rPr>
              <a:t>Zvuk Music </a:t>
            </a:r>
            <a:endParaRPr sz="1300"/>
          </a:p>
        </p:txBody>
      </p:sp>
      <p:sp>
        <p:nvSpPr>
          <p:cNvPr id="255" name="Google Shape;255;p24"/>
          <p:cNvSpPr txBox="1"/>
          <p:nvPr/>
        </p:nvSpPr>
        <p:spPr>
          <a:xfrm>
            <a:off x="2449852" y="2715750"/>
            <a:ext cx="36213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1EBB56"/>
                </a:solidFill>
                <a:latin typeface="Lato"/>
                <a:ea typeface="Lato"/>
                <a:cs typeface="Lato"/>
                <a:sym typeface="Lato"/>
              </a:rPr>
              <a:t>Spotify</a:t>
            </a:r>
            <a:r>
              <a:rPr b="1" lang="en" sz="1800">
                <a:solidFill>
                  <a:schemeClr val="lt1"/>
                </a:solidFill>
                <a:latin typeface="Lato"/>
                <a:ea typeface="Lato"/>
                <a:cs typeface="Lato"/>
                <a:sym typeface="Lato"/>
              </a:rPr>
              <a:t> Competitors in Russia</a:t>
            </a:r>
            <a:endParaRPr b="1" sz="1200"/>
          </a:p>
        </p:txBody>
      </p:sp>
      <p:pic>
        <p:nvPicPr>
          <p:cNvPr descr="Home" id="256" name="Google Shape;256;p24">
            <a:hlinkClick action="ppaction://hlinksldjump" r:id="rId6"/>
          </p:cNvPr>
          <p:cNvPicPr preferRelativeResize="0"/>
          <p:nvPr/>
        </p:nvPicPr>
        <p:blipFill rotWithShape="1">
          <a:blip r:embed="rId7">
            <a:alphaModFix/>
          </a:blip>
          <a:srcRect b="0" l="0" r="0" t="0"/>
          <a:stretch/>
        </p:blipFill>
        <p:spPr>
          <a:xfrm>
            <a:off x="246708" y="1029300"/>
            <a:ext cx="441694" cy="441694"/>
          </a:xfrm>
          <a:prstGeom prst="rect">
            <a:avLst/>
          </a:prstGeom>
          <a:noFill/>
          <a:ln>
            <a:noFill/>
          </a:ln>
        </p:spPr>
      </p:pic>
      <p:pic>
        <p:nvPicPr>
          <p:cNvPr descr="Magnifying glass" id="257" name="Google Shape;257;p24">
            <a:hlinkClick action="ppaction://hlinksldjump" r:id="rId8"/>
          </p:cNvPr>
          <p:cNvPicPr preferRelativeResize="0"/>
          <p:nvPr/>
        </p:nvPicPr>
        <p:blipFill rotWithShape="1">
          <a:blip r:embed="rId9">
            <a:alphaModFix/>
          </a:blip>
          <a:srcRect b="0" l="0" r="0" t="0"/>
          <a:stretch/>
        </p:blipFill>
        <p:spPr>
          <a:xfrm>
            <a:off x="246708" y="3257545"/>
            <a:ext cx="441694" cy="441694"/>
          </a:xfrm>
          <a:prstGeom prst="rect">
            <a:avLst/>
          </a:prstGeom>
          <a:noFill/>
          <a:ln>
            <a:noFill/>
          </a:ln>
        </p:spPr>
      </p:pic>
      <p:pic>
        <p:nvPicPr>
          <p:cNvPr descr="Books on shelf" id="258" name="Google Shape;258;p24">
            <a:hlinkClick action="ppaction://hlinksldjump" r:id="rId10"/>
          </p:cNvPr>
          <p:cNvPicPr preferRelativeResize="0"/>
          <p:nvPr/>
        </p:nvPicPr>
        <p:blipFill rotWithShape="1">
          <a:blip r:embed="rId11">
            <a:alphaModFix/>
          </a:blip>
          <a:srcRect b="0" l="0" r="0" t="0"/>
          <a:stretch/>
        </p:blipFill>
        <p:spPr>
          <a:xfrm>
            <a:off x="246708" y="2106995"/>
            <a:ext cx="441694" cy="441694"/>
          </a:xfrm>
          <a:prstGeom prst="rect">
            <a:avLst/>
          </a:prstGeom>
          <a:noFill/>
          <a:ln>
            <a:noFill/>
          </a:ln>
        </p:spPr>
      </p:pic>
      <p:pic>
        <p:nvPicPr>
          <p:cNvPr descr="Star" id="259" name="Google Shape;259;p24">
            <a:hlinkClick action="ppaction://hlinksldjump" r:id="rId12"/>
          </p:cNvPr>
          <p:cNvPicPr preferRelativeResize="0"/>
          <p:nvPr/>
        </p:nvPicPr>
        <p:blipFill rotWithShape="1">
          <a:blip r:embed="rId13">
            <a:alphaModFix/>
          </a:blip>
          <a:srcRect b="0" l="0" r="0" t="0"/>
          <a:stretch/>
        </p:blipFill>
        <p:spPr>
          <a:xfrm>
            <a:off x="262552" y="2621545"/>
            <a:ext cx="441694" cy="441694"/>
          </a:xfrm>
          <a:prstGeom prst="rect">
            <a:avLst/>
          </a:prstGeom>
          <a:noFill/>
          <a:ln>
            <a:noFill/>
          </a:ln>
        </p:spPr>
      </p:pic>
      <p:pic>
        <p:nvPicPr>
          <p:cNvPr descr="Headphones" id="260" name="Google Shape;260;p24">
            <a:hlinkClick action="ppaction://hlinksldjump" r:id="rId14"/>
          </p:cNvPr>
          <p:cNvPicPr preferRelativeResize="0"/>
          <p:nvPr/>
        </p:nvPicPr>
        <p:blipFill rotWithShape="1">
          <a:blip r:embed="rId15">
            <a:alphaModFix/>
          </a:blip>
          <a:srcRect b="0" l="0" r="0" t="0"/>
          <a:stretch/>
        </p:blipFill>
        <p:spPr>
          <a:xfrm>
            <a:off x="246708" y="1526539"/>
            <a:ext cx="441694" cy="441694"/>
          </a:xfrm>
          <a:prstGeom prst="rect">
            <a:avLst/>
          </a:prstGeom>
          <a:noFill/>
          <a:ln>
            <a:noFill/>
          </a:ln>
        </p:spPr>
      </p:pic>
      <p:pic>
        <p:nvPicPr>
          <p:cNvPr descr="Treble clef" id="261" name="Google Shape;261;p24">
            <a:hlinkClick/>
          </p:cNvPr>
          <p:cNvPicPr preferRelativeResize="0"/>
          <p:nvPr/>
        </p:nvPicPr>
        <p:blipFill rotWithShape="1">
          <a:blip r:embed="rId16">
            <a:alphaModFix/>
          </a:blip>
          <a:srcRect b="0" l="0" r="0" t="0"/>
          <a:stretch/>
        </p:blipFill>
        <p:spPr>
          <a:xfrm>
            <a:off x="196913" y="3849403"/>
            <a:ext cx="481557" cy="481557"/>
          </a:xfrm>
          <a:prstGeom prst="rect">
            <a:avLst/>
          </a:prstGeom>
          <a:noFill/>
          <a:ln>
            <a:noFill/>
          </a:ln>
        </p:spPr>
      </p:pic>
      <p:pic>
        <p:nvPicPr>
          <p:cNvPr descr="Music notes" id="262" name="Google Shape;262;p24">
            <a:hlinkClick action="ppaction://hlinksldjump" r:id="rId17"/>
          </p:cNvPr>
          <p:cNvPicPr preferRelativeResize="0"/>
          <p:nvPr/>
        </p:nvPicPr>
        <p:blipFill rotWithShape="1">
          <a:blip r:embed="rId18">
            <a:alphaModFix/>
          </a:blip>
          <a:srcRect b="0" l="0" r="0" t="0"/>
          <a:stretch/>
        </p:blipFill>
        <p:spPr>
          <a:xfrm>
            <a:off x="190095" y="4483136"/>
            <a:ext cx="481557" cy="481557"/>
          </a:xfrm>
          <a:prstGeom prst="rect">
            <a:avLst/>
          </a:prstGeom>
          <a:noFill/>
          <a:ln>
            <a:noFill/>
          </a:ln>
        </p:spPr>
      </p:pic>
      <p:pic>
        <p:nvPicPr>
          <p:cNvPr descr="Spotify Logo Png - Free Transparent PNG Logos" id="263" name="Google Shape;263;p24">
            <a:hlinkClick/>
          </p:cNvPr>
          <p:cNvPicPr preferRelativeResize="0"/>
          <p:nvPr/>
        </p:nvPicPr>
        <p:blipFill rotWithShape="1">
          <a:blip r:embed="rId19">
            <a:alphaModFix/>
          </a:blip>
          <a:srcRect b="0" l="0" r="0" t="0"/>
          <a:stretch/>
        </p:blipFill>
        <p:spPr>
          <a:xfrm>
            <a:off x="190095" y="159538"/>
            <a:ext cx="560553" cy="560553"/>
          </a:xfrm>
          <a:prstGeom prst="rect">
            <a:avLst/>
          </a:prstGeom>
          <a:noFill/>
          <a:ln>
            <a:noFill/>
          </a:ln>
        </p:spPr>
      </p:pic>
      <p:graphicFrame>
        <p:nvGraphicFramePr>
          <p:cNvPr id="264" name="Google Shape;264;p24"/>
          <p:cNvGraphicFramePr/>
          <p:nvPr/>
        </p:nvGraphicFramePr>
        <p:xfrm>
          <a:off x="4347824" y="3364337"/>
          <a:ext cx="3000000" cy="3000000"/>
        </p:xfrm>
        <a:graphic>
          <a:graphicData uri="http://schemas.openxmlformats.org/drawingml/2006/table">
            <a:tbl>
              <a:tblPr bandRow="1" firstCol="1" firstRow="1">
                <a:noFill/>
                <a:tableStyleId>{F01CE6F4-D8FF-4D16-8B7E-D5CD003B4632}</a:tableStyleId>
              </a:tblPr>
              <a:tblGrid>
                <a:gridCol w="1611375"/>
                <a:gridCol w="1450275"/>
                <a:gridCol w="1541475"/>
              </a:tblGrid>
              <a:tr h="240500">
                <a:tc>
                  <a:txBody>
                    <a:bodyPr/>
                    <a:lstStyle/>
                    <a:p>
                      <a:pPr indent="0" lvl="0" marL="0" marR="0" rtl="0" algn="ctr">
                        <a:lnSpc>
                          <a:spcPct val="107000"/>
                        </a:lnSpc>
                        <a:spcBef>
                          <a:spcPts val="0"/>
                        </a:spcBef>
                        <a:spcAft>
                          <a:spcPts val="0"/>
                        </a:spcAft>
                        <a:buNone/>
                      </a:pPr>
                      <a:r>
                        <a:rPr lang="en" sz="1400" u="none" cap="none" strike="noStrike"/>
                        <a:t>Platform</a:t>
                      </a:r>
                      <a:endParaRPr sz="1400" u="none" cap="none" strike="noStrike">
                        <a:latin typeface="Calibri"/>
                        <a:ea typeface="Calibri"/>
                        <a:cs typeface="Calibri"/>
                        <a:sym typeface="Calibri"/>
                      </a:endParaRPr>
                    </a:p>
                  </a:txBody>
                  <a:tcPr marT="0" marB="0" marR="55900" marL="55900">
                    <a:solidFill>
                      <a:srgbClr val="262626"/>
                    </a:solidFill>
                  </a:tcPr>
                </a:tc>
                <a:tc>
                  <a:txBody>
                    <a:bodyPr/>
                    <a:lstStyle/>
                    <a:p>
                      <a:pPr indent="0" lvl="0" marL="0" marR="0" rtl="0" algn="ctr">
                        <a:lnSpc>
                          <a:spcPct val="107000"/>
                        </a:lnSpc>
                        <a:spcBef>
                          <a:spcPts val="0"/>
                        </a:spcBef>
                        <a:spcAft>
                          <a:spcPts val="0"/>
                        </a:spcAft>
                        <a:buNone/>
                      </a:pPr>
                      <a:r>
                        <a:rPr lang="en" sz="1400" u="none" cap="none" strike="noStrike"/>
                        <a:t>Service Name</a:t>
                      </a:r>
                      <a:endParaRPr sz="1400" u="none" cap="none" strike="noStrike">
                        <a:latin typeface="Calibri"/>
                        <a:ea typeface="Calibri"/>
                        <a:cs typeface="Calibri"/>
                        <a:sym typeface="Calibri"/>
                      </a:endParaRPr>
                    </a:p>
                  </a:txBody>
                  <a:tcPr marT="0" marB="0" marR="55900" marL="55900">
                    <a:solidFill>
                      <a:srgbClr val="262626"/>
                    </a:solidFill>
                  </a:tcPr>
                </a:tc>
                <a:tc>
                  <a:txBody>
                    <a:bodyPr/>
                    <a:lstStyle/>
                    <a:p>
                      <a:pPr indent="0" lvl="0" marL="0" marR="0" rtl="0" algn="ctr">
                        <a:lnSpc>
                          <a:spcPct val="107000"/>
                        </a:lnSpc>
                        <a:spcBef>
                          <a:spcPts val="0"/>
                        </a:spcBef>
                        <a:spcAft>
                          <a:spcPts val="0"/>
                        </a:spcAft>
                        <a:buNone/>
                      </a:pPr>
                      <a:r>
                        <a:rPr lang="en" sz="1400" u="none" cap="none" strike="noStrike"/>
                        <a:t>Price/Month</a:t>
                      </a:r>
                      <a:endParaRPr sz="1400" u="none" cap="none" strike="noStrike">
                        <a:latin typeface="Calibri"/>
                        <a:ea typeface="Calibri"/>
                        <a:cs typeface="Calibri"/>
                        <a:sym typeface="Calibri"/>
                      </a:endParaRPr>
                    </a:p>
                  </a:txBody>
                  <a:tcPr marT="0" marB="0" marR="55900" marL="55900">
                    <a:solidFill>
                      <a:srgbClr val="262626"/>
                    </a:solidFill>
                  </a:tcPr>
                </a:tc>
              </a:tr>
              <a:tr h="240500">
                <a:tc>
                  <a:txBody>
                    <a:bodyPr/>
                    <a:lstStyle/>
                    <a:p>
                      <a:pPr indent="0" lvl="0" marL="0" marR="0" rtl="0" algn="ctr">
                        <a:lnSpc>
                          <a:spcPct val="107000"/>
                        </a:lnSpc>
                        <a:spcBef>
                          <a:spcPts val="0"/>
                        </a:spcBef>
                        <a:spcAft>
                          <a:spcPts val="0"/>
                        </a:spcAft>
                        <a:buNone/>
                      </a:pPr>
                      <a:r>
                        <a:rPr lang="en" sz="1400" u="none" cap="none" strike="noStrike"/>
                        <a:t>Spotify</a:t>
                      </a:r>
                      <a:endParaRPr sz="1400" u="none" cap="none" strike="noStrike">
                        <a:latin typeface="Calibri"/>
                        <a:ea typeface="Calibri"/>
                        <a:cs typeface="Calibri"/>
                        <a:sym typeface="Calibri"/>
                      </a:endParaRPr>
                    </a:p>
                  </a:txBody>
                  <a:tcPr marT="0" marB="0" marR="55900" marL="55900">
                    <a:solidFill>
                      <a:srgbClr val="1EBB56"/>
                    </a:solidFill>
                  </a:tcPr>
                </a:tc>
                <a:tc>
                  <a:txBody>
                    <a:bodyPr/>
                    <a:lstStyle/>
                    <a:p>
                      <a:pPr indent="0" lvl="0" marL="0" marR="0" rtl="0" algn="ctr">
                        <a:lnSpc>
                          <a:spcPct val="107000"/>
                        </a:lnSpc>
                        <a:spcBef>
                          <a:spcPts val="0"/>
                        </a:spcBef>
                        <a:spcAft>
                          <a:spcPts val="0"/>
                        </a:spcAft>
                        <a:buNone/>
                      </a:pPr>
                      <a:r>
                        <a:rPr lang="en" sz="1400" u="none" cap="none" strike="noStrike">
                          <a:solidFill>
                            <a:schemeClr val="lt1"/>
                          </a:solidFill>
                        </a:rPr>
                        <a:t>Spotify Premium </a:t>
                      </a:r>
                      <a:endParaRPr sz="1400" u="none" cap="none" strike="noStrike">
                        <a:solidFill>
                          <a:schemeClr val="lt1"/>
                        </a:solidFill>
                        <a:latin typeface="Calibri"/>
                        <a:ea typeface="Calibri"/>
                        <a:cs typeface="Calibri"/>
                        <a:sym typeface="Calibri"/>
                      </a:endParaRPr>
                    </a:p>
                  </a:txBody>
                  <a:tcPr marT="0" marB="0" marR="55900" marL="55900">
                    <a:solidFill>
                      <a:srgbClr val="262626"/>
                    </a:solidFill>
                  </a:tcPr>
                </a:tc>
                <a:tc>
                  <a:txBody>
                    <a:bodyPr/>
                    <a:lstStyle/>
                    <a:p>
                      <a:pPr indent="0" lvl="0" marL="0" marR="0" rtl="0" algn="ctr">
                        <a:lnSpc>
                          <a:spcPct val="107000"/>
                        </a:lnSpc>
                        <a:spcBef>
                          <a:spcPts val="0"/>
                        </a:spcBef>
                        <a:spcAft>
                          <a:spcPts val="0"/>
                        </a:spcAft>
                        <a:buNone/>
                      </a:pPr>
                      <a:r>
                        <a:rPr lang="en" sz="1400" u="none" cap="none" strike="noStrike">
                          <a:solidFill>
                            <a:schemeClr val="lt1"/>
                          </a:solidFill>
                        </a:rPr>
                        <a:t>169 RUB</a:t>
                      </a:r>
                      <a:endParaRPr sz="1400" u="none" cap="none" strike="noStrike">
                        <a:solidFill>
                          <a:schemeClr val="lt1"/>
                        </a:solidFill>
                        <a:latin typeface="Calibri"/>
                        <a:ea typeface="Calibri"/>
                        <a:cs typeface="Calibri"/>
                        <a:sym typeface="Calibri"/>
                      </a:endParaRPr>
                    </a:p>
                  </a:txBody>
                  <a:tcPr marT="0" marB="0" marR="55900" marL="55900">
                    <a:solidFill>
                      <a:srgbClr val="262626"/>
                    </a:solidFill>
                  </a:tcPr>
                </a:tc>
              </a:tr>
              <a:tr h="240500">
                <a:tc>
                  <a:txBody>
                    <a:bodyPr/>
                    <a:lstStyle/>
                    <a:p>
                      <a:pPr indent="0" lvl="0" marL="0" marR="0" rtl="0" algn="ctr">
                        <a:lnSpc>
                          <a:spcPct val="107000"/>
                        </a:lnSpc>
                        <a:spcBef>
                          <a:spcPts val="0"/>
                        </a:spcBef>
                        <a:spcAft>
                          <a:spcPts val="0"/>
                        </a:spcAft>
                        <a:buNone/>
                      </a:pPr>
                      <a:r>
                        <a:rPr lang="en" sz="1400" u="none" cap="none" strike="noStrike"/>
                        <a:t>VK Music</a:t>
                      </a:r>
                      <a:endParaRPr sz="1400" u="none" cap="none" strike="noStrike">
                        <a:latin typeface="Calibri"/>
                        <a:ea typeface="Calibri"/>
                        <a:cs typeface="Calibri"/>
                        <a:sym typeface="Calibri"/>
                      </a:endParaRPr>
                    </a:p>
                  </a:txBody>
                  <a:tcPr marT="0" marB="0" marR="55900" marL="55900">
                    <a:solidFill>
                      <a:srgbClr val="262626"/>
                    </a:solidFill>
                  </a:tcPr>
                </a:tc>
                <a:tc>
                  <a:txBody>
                    <a:bodyPr/>
                    <a:lstStyle/>
                    <a:p>
                      <a:pPr indent="0" lvl="0" marL="0" marR="0" rtl="0" algn="ctr">
                        <a:lnSpc>
                          <a:spcPct val="107000"/>
                        </a:lnSpc>
                        <a:spcBef>
                          <a:spcPts val="0"/>
                        </a:spcBef>
                        <a:spcAft>
                          <a:spcPts val="0"/>
                        </a:spcAft>
                        <a:buNone/>
                      </a:pPr>
                      <a:r>
                        <a:rPr lang="en" sz="1400" u="none" cap="none" strike="noStrike">
                          <a:solidFill>
                            <a:schemeClr val="lt1"/>
                          </a:solidFill>
                        </a:rPr>
                        <a:t>VK Combo</a:t>
                      </a:r>
                      <a:endParaRPr sz="1400" u="none" cap="none" strike="noStrike">
                        <a:solidFill>
                          <a:schemeClr val="lt1"/>
                        </a:solidFill>
                        <a:latin typeface="Calibri"/>
                        <a:ea typeface="Calibri"/>
                        <a:cs typeface="Calibri"/>
                        <a:sym typeface="Calibri"/>
                      </a:endParaRPr>
                    </a:p>
                  </a:txBody>
                  <a:tcPr marT="0" marB="0" marR="55900" marL="55900">
                    <a:solidFill>
                      <a:srgbClr val="262626"/>
                    </a:solidFill>
                  </a:tcPr>
                </a:tc>
                <a:tc>
                  <a:txBody>
                    <a:bodyPr/>
                    <a:lstStyle/>
                    <a:p>
                      <a:pPr indent="0" lvl="0" marL="0" marR="0" rtl="0" algn="ctr">
                        <a:lnSpc>
                          <a:spcPct val="107000"/>
                        </a:lnSpc>
                        <a:spcBef>
                          <a:spcPts val="0"/>
                        </a:spcBef>
                        <a:spcAft>
                          <a:spcPts val="0"/>
                        </a:spcAft>
                        <a:buNone/>
                      </a:pPr>
                      <a:r>
                        <a:rPr lang="en" sz="1400" u="none" cap="none" strike="noStrike">
                          <a:solidFill>
                            <a:schemeClr val="lt1"/>
                          </a:solidFill>
                        </a:rPr>
                        <a:t>159 RUB</a:t>
                      </a:r>
                      <a:endParaRPr sz="1400" u="none" cap="none" strike="noStrike">
                        <a:solidFill>
                          <a:schemeClr val="lt1"/>
                        </a:solidFill>
                        <a:latin typeface="Calibri"/>
                        <a:ea typeface="Calibri"/>
                        <a:cs typeface="Calibri"/>
                        <a:sym typeface="Calibri"/>
                      </a:endParaRPr>
                    </a:p>
                  </a:txBody>
                  <a:tcPr marT="0" marB="0" marR="55900" marL="55900">
                    <a:solidFill>
                      <a:srgbClr val="262626"/>
                    </a:solidFill>
                  </a:tcPr>
                </a:tc>
              </a:tr>
              <a:tr h="240500">
                <a:tc>
                  <a:txBody>
                    <a:bodyPr/>
                    <a:lstStyle/>
                    <a:p>
                      <a:pPr indent="0" lvl="0" marL="0" marR="0" rtl="0" algn="ctr">
                        <a:lnSpc>
                          <a:spcPct val="107000"/>
                        </a:lnSpc>
                        <a:spcBef>
                          <a:spcPts val="0"/>
                        </a:spcBef>
                        <a:spcAft>
                          <a:spcPts val="0"/>
                        </a:spcAft>
                        <a:buNone/>
                      </a:pPr>
                      <a:r>
                        <a:rPr lang="en" sz="1400" u="none" cap="none" strike="noStrike"/>
                        <a:t>Yandex Music</a:t>
                      </a:r>
                      <a:endParaRPr sz="1400" u="none" cap="none" strike="noStrike">
                        <a:latin typeface="Calibri"/>
                        <a:ea typeface="Calibri"/>
                        <a:cs typeface="Calibri"/>
                        <a:sym typeface="Calibri"/>
                      </a:endParaRPr>
                    </a:p>
                  </a:txBody>
                  <a:tcPr marT="0" marB="0" marR="55900" marL="55900">
                    <a:solidFill>
                      <a:srgbClr val="262626"/>
                    </a:solidFill>
                  </a:tcPr>
                </a:tc>
                <a:tc>
                  <a:txBody>
                    <a:bodyPr/>
                    <a:lstStyle/>
                    <a:p>
                      <a:pPr indent="0" lvl="0" marL="0" marR="0" rtl="0" algn="ctr">
                        <a:lnSpc>
                          <a:spcPct val="107000"/>
                        </a:lnSpc>
                        <a:spcBef>
                          <a:spcPts val="0"/>
                        </a:spcBef>
                        <a:spcAft>
                          <a:spcPts val="0"/>
                        </a:spcAft>
                        <a:buNone/>
                      </a:pPr>
                      <a:r>
                        <a:rPr lang="en" sz="1400" u="none" cap="none" strike="noStrike">
                          <a:solidFill>
                            <a:schemeClr val="lt1"/>
                          </a:solidFill>
                        </a:rPr>
                        <a:t> </a:t>
                      </a:r>
                      <a:endParaRPr sz="1400" u="none" cap="none" strike="noStrike">
                        <a:solidFill>
                          <a:schemeClr val="lt1"/>
                        </a:solidFill>
                        <a:latin typeface="Calibri"/>
                        <a:ea typeface="Calibri"/>
                        <a:cs typeface="Calibri"/>
                        <a:sym typeface="Calibri"/>
                      </a:endParaRPr>
                    </a:p>
                  </a:txBody>
                  <a:tcPr marT="0" marB="0" marR="55900" marL="55900">
                    <a:solidFill>
                      <a:srgbClr val="262626"/>
                    </a:solidFill>
                  </a:tcPr>
                </a:tc>
                <a:tc>
                  <a:txBody>
                    <a:bodyPr/>
                    <a:lstStyle/>
                    <a:p>
                      <a:pPr indent="0" lvl="0" marL="0" marR="0" rtl="0" algn="ctr">
                        <a:lnSpc>
                          <a:spcPct val="107000"/>
                        </a:lnSpc>
                        <a:spcBef>
                          <a:spcPts val="0"/>
                        </a:spcBef>
                        <a:spcAft>
                          <a:spcPts val="0"/>
                        </a:spcAft>
                        <a:buNone/>
                      </a:pPr>
                      <a:r>
                        <a:rPr lang="en" sz="1400" u="none" cap="none" strike="noStrike">
                          <a:solidFill>
                            <a:schemeClr val="lt1"/>
                          </a:solidFill>
                        </a:rPr>
                        <a:t>299 RUB</a:t>
                      </a:r>
                      <a:endParaRPr sz="1400" u="none" cap="none" strike="noStrike">
                        <a:solidFill>
                          <a:schemeClr val="lt1"/>
                        </a:solidFill>
                        <a:latin typeface="Calibri"/>
                        <a:ea typeface="Calibri"/>
                        <a:cs typeface="Calibri"/>
                        <a:sym typeface="Calibri"/>
                      </a:endParaRPr>
                    </a:p>
                  </a:txBody>
                  <a:tcPr marT="0" marB="0" marR="55900" marL="55900">
                    <a:solidFill>
                      <a:srgbClr val="262626"/>
                    </a:solidFill>
                  </a:tcPr>
                </a:tc>
              </a:tr>
              <a:tr h="240500">
                <a:tc>
                  <a:txBody>
                    <a:bodyPr/>
                    <a:lstStyle/>
                    <a:p>
                      <a:pPr indent="0" lvl="0" marL="0" marR="0" rtl="0" algn="ctr">
                        <a:lnSpc>
                          <a:spcPct val="107000"/>
                        </a:lnSpc>
                        <a:spcBef>
                          <a:spcPts val="0"/>
                        </a:spcBef>
                        <a:spcAft>
                          <a:spcPts val="0"/>
                        </a:spcAft>
                        <a:buNone/>
                      </a:pPr>
                      <a:r>
                        <a:rPr lang="en" sz="1400" u="none" cap="none" strike="noStrike"/>
                        <a:t>Apple Music</a:t>
                      </a:r>
                      <a:endParaRPr sz="1400" u="none" cap="none" strike="noStrike">
                        <a:latin typeface="Calibri"/>
                        <a:ea typeface="Calibri"/>
                        <a:cs typeface="Calibri"/>
                        <a:sym typeface="Calibri"/>
                      </a:endParaRPr>
                    </a:p>
                  </a:txBody>
                  <a:tcPr marT="0" marB="0" marR="55900" marL="55900">
                    <a:solidFill>
                      <a:srgbClr val="262626"/>
                    </a:solidFill>
                  </a:tcPr>
                </a:tc>
                <a:tc>
                  <a:txBody>
                    <a:bodyPr/>
                    <a:lstStyle/>
                    <a:p>
                      <a:pPr indent="0" lvl="0" marL="0" marR="0" rtl="0" algn="ctr">
                        <a:lnSpc>
                          <a:spcPct val="107000"/>
                        </a:lnSpc>
                        <a:spcBef>
                          <a:spcPts val="0"/>
                        </a:spcBef>
                        <a:spcAft>
                          <a:spcPts val="0"/>
                        </a:spcAft>
                        <a:buNone/>
                      </a:pPr>
                      <a:r>
                        <a:rPr lang="en" sz="1400" u="none" cap="none" strike="noStrike">
                          <a:solidFill>
                            <a:schemeClr val="lt1"/>
                          </a:solidFill>
                        </a:rPr>
                        <a:t>Individual</a:t>
                      </a:r>
                      <a:endParaRPr sz="1400" u="none" cap="none" strike="noStrike">
                        <a:solidFill>
                          <a:schemeClr val="lt1"/>
                        </a:solidFill>
                        <a:latin typeface="Calibri"/>
                        <a:ea typeface="Calibri"/>
                        <a:cs typeface="Calibri"/>
                        <a:sym typeface="Calibri"/>
                      </a:endParaRPr>
                    </a:p>
                  </a:txBody>
                  <a:tcPr marT="0" marB="0" marR="55900" marL="55900">
                    <a:solidFill>
                      <a:srgbClr val="262626"/>
                    </a:solidFill>
                  </a:tcPr>
                </a:tc>
                <a:tc>
                  <a:txBody>
                    <a:bodyPr/>
                    <a:lstStyle/>
                    <a:p>
                      <a:pPr indent="0" lvl="0" marL="0" marR="0" rtl="0" algn="ctr">
                        <a:lnSpc>
                          <a:spcPct val="107000"/>
                        </a:lnSpc>
                        <a:spcBef>
                          <a:spcPts val="0"/>
                        </a:spcBef>
                        <a:spcAft>
                          <a:spcPts val="0"/>
                        </a:spcAft>
                        <a:buNone/>
                      </a:pPr>
                      <a:r>
                        <a:rPr lang="en" sz="1400" u="none" cap="none" strike="noStrike">
                          <a:solidFill>
                            <a:schemeClr val="lt1"/>
                          </a:solidFill>
                        </a:rPr>
                        <a:t>169 RUB</a:t>
                      </a:r>
                      <a:endParaRPr sz="1400" u="none" cap="none" strike="noStrike">
                        <a:solidFill>
                          <a:schemeClr val="lt1"/>
                        </a:solidFill>
                        <a:latin typeface="Calibri"/>
                        <a:ea typeface="Calibri"/>
                        <a:cs typeface="Calibri"/>
                        <a:sym typeface="Calibri"/>
                      </a:endParaRPr>
                    </a:p>
                  </a:txBody>
                  <a:tcPr marT="0" marB="0" marR="55900" marL="55900">
                    <a:solidFill>
                      <a:srgbClr val="262626"/>
                    </a:solidFill>
                  </a:tcPr>
                </a:tc>
              </a:tr>
              <a:tr h="240500">
                <a:tc>
                  <a:txBody>
                    <a:bodyPr/>
                    <a:lstStyle/>
                    <a:p>
                      <a:pPr indent="0" lvl="0" marL="0" marR="0" rtl="0" algn="ctr">
                        <a:lnSpc>
                          <a:spcPct val="107000"/>
                        </a:lnSpc>
                        <a:spcBef>
                          <a:spcPts val="0"/>
                        </a:spcBef>
                        <a:spcAft>
                          <a:spcPts val="0"/>
                        </a:spcAft>
                        <a:buNone/>
                      </a:pPr>
                      <a:r>
                        <a:rPr lang="en" sz="1400" u="none" cap="none" strike="noStrike"/>
                        <a:t>Zvuk</a:t>
                      </a:r>
                      <a:endParaRPr sz="1400" u="none" cap="none" strike="noStrike">
                        <a:latin typeface="Calibri"/>
                        <a:ea typeface="Calibri"/>
                        <a:cs typeface="Calibri"/>
                        <a:sym typeface="Calibri"/>
                      </a:endParaRPr>
                    </a:p>
                  </a:txBody>
                  <a:tcPr marT="0" marB="0" marR="55900" marL="55900">
                    <a:solidFill>
                      <a:srgbClr val="262626"/>
                    </a:solidFill>
                  </a:tcPr>
                </a:tc>
                <a:tc>
                  <a:txBody>
                    <a:bodyPr/>
                    <a:lstStyle/>
                    <a:p>
                      <a:pPr indent="0" lvl="0" marL="0" marR="0" rtl="0" algn="ctr">
                        <a:lnSpc>
                          <a:spcPct val="107000"/>
                        </a:lnSpc>
                        <a:spcBef>
                          <a:spcPts val="0"/>
                        </a:spcBef>
                        <a:spcAft>
                          <a:spcPts val="0"/>
                        </a:spcAft>
                        <a:buNone/>
                      </a:pPr>
                      <a:r>
                        <a:rPr lang="en" sz="1400" u="none" cap="none" strike="noStrike">
                          <a:solidFill>
                            <a:schemeClr val="lt1"/>
                          </a:solidFill>
                        </a:rPr>
                        <a:t> </a:t>
                      </a:r>
                      <a:endParaRPr sz="1400" u="none" cap="none" strike="noStrike">
                        <a:solidFill>
                          <a:schemeClr val="lt1"/>
                        </a:solidFill>
                        <a:latin typeface="Calibri"/>
                        <a:ea typeface="Calibri"/>
                        <a:cs typeface="Calibri"/>
                        <a:sym typeface="Calibri"/>
                      </a:endParaRPr>
                    </a:p>
                  </a:txBody>
                  <a:tcPr marT="0" marB="0" marR="55900" marL="55900">
                    <a:solidFill>
                      <a:srgbClr val="262626"/>
                    </a:solidFill>
                  </a:tcPr>
                </a:tc>
                <a:tc>
                  <a:txBody>
                    <a:bodyPr/>
                    <a:lstStyle/>
                    <a:p>
                      <a:pPr indent="0" lvl="0" marL="0" marR="0" rtl="0" algn="ctr">
                        <a:lnSpc>
                          <a:spcPct val="107000"/>
                        </a:lnSpc>
                        <a:spcBef>
                          <a:spcPts val="0"/>
                        </a:spcBef>
                        <a:spcAft>
                          <a:spcPts val="0"/>
                        </a:spcAft>
                        <a:buNone/>
                      </a:pPr>
                      <a:r>
                        <a:rPr lang="en" sz="1400" u="none" cap="none" strike="noStrike">
                          <a:solidFill>
                            <a:schemeClr val="lt1"/>
                          </a:solidFill>
                        </a:rPr>
                        <a:t>169 RUB</a:t>
                      </a:r>
                      <a:endParaRPr sz="1400" u="none" cap="none" strike="noStrike">
                        <a:solidFill>
                          <a:schemeClr val="lt1"/>
                        </a:solidFill>
                        <a:latin typeface="Calibri"/>
                        <a:ea typeface="Calibri"/>
                        <a:cs typeface="Calibri"/>
                        <a:sym typeface="Calibri"/>
                      </a:endParaRPr>
                    </a:p>
                  </a:txBody>
                  <a:tcPr marT="0" marB="0" marR="55900" marL="55900">
                    <a:solidFill>
                      <a:srgbClr val="262626"/>
                    </a:solidFill>
                  </a:tcPr>
                </a:tc>
              </a:tr>
            </a:tbl>
          </a:graphicData>
        </a:graphic>
      </p:graphicFrame>
      <p:sp>
        <p:nvSpPr>
          <p:cNvPr id="265" name="Google Shape;265;p24"/>
          <p:cNvSpPr/>
          <p:nvPr/>
        </p:nvSpPr>
        <p:spPr>
          <a:xfrm>
            <a:off x="63061" y="-867103"/>
            <a:ext cx="8940707" cy="816336"/>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5"/>
          <p:cNvSpPr/>
          <p:nvPr/>
        </p:nvSpPr>
        <p:spPr>
          <a:xfrm>
            <a:off x="175723" y="2604224"/>
            <a:ext cx="2124875" cy="497239"/>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71" name="Google Shape;271;p25"/>
          <p:cNvSpPr txBox="1"/>
          <p:nvPr/>
        </p:nvSpPr>
        <p:spPr>
          <a:xfrm>
            <a:off x="750648" y="289773"/>
            <a:ext cx="1523922" cy="2885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Montserrat"/>
                <a:ea typeface="Montserrat"/>
                <a:cs typeface="Montserrat"/>
                <a:sym typeface="Montserrat"/>
              </a:rPr>
              <a:t>Group Project</a:t>
            </a:r>
            <a:endParaRPr sz="1100"/>
          </a:p>
        </p:txBody>
      </p:sp>
      <p:sp>
        <p:nvSpPr>
          <p:cNvPr id="272" name="Google Shape;272;p25"/>
          <p:cNvSpPr txBox="1"/>
          <p:nvPr/>
        </p:nvSpPr>
        <p:spPr>
          <a:xfrm>
            <a:off x="750648" y="1113460"/>
            <a:ext cx="1112442"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About us</a:t>
            </a:r>
            <a:endParaRPr sz="1100"/>
          </a:p>
        </p:txBody>
      </p:sp>
      <p:sp>
        <p:nvSpPr>
          <p:cNvPr id="273" name="Google Shape;273;p25"/>
          <p:cNvSpPr txBox="1"/>
          <p:nvPr/>
        </p:nvSpPr>
        <p:spPr>
          <a:xfrm>
            <a:off x="750648" y="1625579"/>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Group Members</a:t>
            </a:r>
            <a:endParaRPr sz="1100"/>
          </a:p>
        </p:txBody>
      </p:sp>
      <p:sp>
        <p:nvSpPr>
          <p:cNvPr id="274" name="Google Shape;274;p25"/>
          <p:cNvSpPr txBox="1"/>
          <p:nvPr/>
        </p:nvSpPr>
        <p:spPr>
          <a:xfrm>
            <a:off x="750648" y="2232244"/>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Overview Topics</a:t>
            </a:r>
            <a:endParaRPr sz="1100"/>
          </a:p>
        </p:txBody>
      </p:sp>
      <p:sp>
        <p:nvSpPr>
          <p:cNvPr id="275" name="Google Shape;275;p25"/>
          <p:cNvSpPr txBox="1"/>
          <p:nvPr/>
        </p:nvSpPr>
        <p:spPr>
          <a:xfrm>
            <a:off x="750648" y="2674225"/>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Montserrat"/>
                <a:ea typeface="Montserrat"/>
                <a:cs typeface="Montserrat"/>
                <a:sym typeface="Montserrat"/>
              </a:rPr>
              <a:t>Competitors Analysis</a:t>
            </a:r>
            <a:endParaRPr sz="1100"/>
          </a:p>
        </p:txBody>
      </p:sp>
      <p:sp>
        <p:nvSpPr>
          <p:cNvPr id="276" name="Google Shape;276;p25"/>
          <p:cNvSpPr txBox="1"/>
          <p:nvPr/>
        </p:nvSpPr>
        <p:spPr>
          <a:xfrm>
            <a:off x="750648" y="3353740"/>
            <a:ext cx="1518827"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lt1"/>
                </a:solidFill>
                <a:latin typeface="Montserrat"/>
                <a:ea typeface="Montserrat"/>
                <a:cs typeface="Montserrat"/>
                <a:sym typeface="Montserrat"/>
              </a:rPr>
              <a:t>Reviews Data &amp; Semantic  Analysis</a:t>
            </a:r>
            <a:endParaRPr sz="1100"/>
          </a:p>
        </p:txBody>
      </p:sp>
      <p:sp>
        <p:nvSpPr>
          <p:cNvPr id="277" name="Google Shape;277;p25"/>
          <p:cNvSpPr txBox="1"/>
          <p:nvPr/>
        </p:nvSpPr>
        <p:spPr>
          <a:xfrm>
            <a:off x="743578" y="3866536"/>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Topic </a:t>
            </a:r>
            <a:br>
              <a:rPr lang="en" sz="1200">
                <a:solidFill>
                  <a:schemeClr val="lt1"/>
                </a:solidFill>
                <a:latin typeface="Montserrat"/>
                <a:ea typeface="Montserrat"/>
                <a:cs typeface="Montserrat"/>
                <a:sym typeface="Montserrat"/>
              </a:rPr>
            </a:br>
            <a:r>
              <a:rPr lang="en" sz="1200">
                <a:solidFill>
                  <a:schemeClr val="lt1"/>
                </a:solidFill>
                <a:latin typeface="Montserrat"/>
                <a:ea typeface="Montserrat"/>
                <a:cs typeface="Montserrat"/>
                <a:sym typeface="Montserrat"/>
              </a:rPr>
              <a:t>Modeling</a:t>
            </a:r>
            <a:endParaRPr sz="1100"/>
          </a:p>
        </p:txBody>
      </p:sp>
      <p:sp>
        <p:nvSpPr>
          <p:cNvPr id="278" name="Google Shape;278;p25"/>
          <p:cNvSpPr txBox="1"/>
          <p:nvPr/>
        </p:nvSpPr>
        <p:spPr>
          <a:xfrm>
            <a:off x="750648" y="4593111"/>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Conclusions</a:t>
            </a:r>
            <a:endParaRPr sz="1100"/>
          </a:p>
        </p:txBody>
      </p:sp>
      <p:sp>
        <p:nvSpPr>
          <p:cNvPr id="279" name="Google Shape;279;p25"/>
          <p:cNvSpPr txBox="1"/>
          <p:nvPr/>
        </p:nvSpPr>
        <p:spPr>
          <a:xfrm>
            <a:off x="2434589" y="32632"/>
            <a:ext cx="4305169" cy="99257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3000">
                <a:solidFill>
                  <a:srgbClr val="1EBB56"/>
                </a:solidFill>
                <a:latin typeface="Montserrat"/>
                <a:ea typeface="Montserrat"/>
                <a:cs typeface="Montserrat"/>
                <a:sym typeface="Montserrat"/>
              </a:rPr>
              <a:t>Spotify</a:t>
            </a:r>
            <a:r>
              <a:rPr b="1" lang="en" sz="3000">
                <a:solidFill>
                  <a:schemeClr val="lt1"/>
                </a:solidFill>
                <a:latin typeface="Montserrat"/>
                <a:ea typeface="Montserrat"/>
                <a:cs typeface="Montserrat"/>
                <a:sym typeface="Montserrat"/>
              </a:rPr>
              <a:t> Competitive Advantages</a:t>
            </a:r>
            <a:endParaRPr sz="1100"/>
          </a:p>
        </p:txBody>
      </p:sp>
      <p:sp>
        <p:nvSpPr>
          <p:cNvPr id="280" name="Google Shape;280;p25"/>
          <p:cNvSpPr txBox="1"/>
          <p:nvPr/>
        </p:nvSpPr>
        <p:spPr>
          <a:xfrm>
            <a:off x="2399099" y="1108610"/>
            <a:ext cx="6569100" cy="3765600"/>
          </a:xfrm>
          <a:prstGeom prst="rect">
            <a:avLst/>
          </a:prstGeom>
          <a:noFill/>
          <a:ln>
            <a:noFill/>
          </a:ln>
        </p:spPr>
        <p:txBody>
          <a:bodyPr anchorCtr="0" anchor="t" bIns="34275" lIns="68575" spcFirstLastPara="1" rIns="68575" wrap="square" tIns="34275">
            <a:spAutoFit/>
          </a:bodyPr>
          <a:lstStyle/>
          <a:p>
            <a:pPr indent="0" lvl="0" marL="0" marR="0" rtl="0" algn="l">
              <a:lnSpc>
                <a:spcPct val="107000"/>
              </a:lnSpc>
              <a:spcBef>
                <a:spcPts val="0"/>
              </a:spcBef>
              <a:spcAft>
                <a:spcPts val="0"/>
              </a:spcAft>
              <a:buNone/>
            </a:pPr>
            <a:r>
              <a:rPr lang="en" sz="1700">
                <a:solidFill>
                  <a:srgbClr val="1EBB56"/>
                </a:solidFill>
                <a:latin typeface="Calibri"/>
                <a:ea typeface="Calibri"/>
                <a:cs typeface="Calibri"/>
                <a:sym typeface="Calibri"/>
              </a:rPr>
              <a:t>A. Spotify</a:t>
            </a:r>
            <a:r>
              <a:rPr lang="en" sz="1700">
                <a:solidFill>
                  <a:schemeClr val="lt1"/>
                </a:solidFill>
                <a:latin typeface="Calibri"/>
                <a:ea typeface="Calibri"/>
                <a:cs typeface="Calibri"/>
                <a:sym typeface="Calibri"/>
              </a:rPr>
              <a:t> has a larger library of music tracks than its direct competitors. </a:t>
            </a:r>
            <a:br>
              <a:rPr lang="en" sz="1700">
                <a:solidFill>
                  <a:schemeClr val="lt1"/>
                </a:solidFill>
                <a:latin typeface="Calibri"/>
                <a:ea typeface="Calibri"/>
                <a:cs typeface="Calibri"/>
                <a:sym typeface="Calibri"/>
              </a:rPr>
            </a:br>
            <a:endParaRPr sz="300">
              <a:solidFill>
                <a:schemeClr val="lt1"/>
              </a:solidFill>
              <a:latin typeface="Calibri"/>
              <a:ea typeface="Calibri"/>
              <a:cs typeface="Calibri"/>
              <a:sym typeface="Calibri"/>
            </a:endParaRPr>
          </a:p>
          <a:p>
            <a:pPr indent="0" lvl="0" marL="0" marR="0" rtl="0" algn="l">
              <a:lnSpc>
                <a:spcPct val="107000"/>
              </a:lnSpc>
              <a:spcBef>
                <a:spcPts val="600"/>
              </a:spcBef>
              <a:spcAft>
                <a:spcPts val="0"/>
              </a:spcAft>
              <a:buNone/>
            </a:pPr>
            <a:r>
              <a:rPr lang="en" sz="1700">
                <a:solidFill>
                  <a:srgbClr val="1EBB56"/>
                </a:solidFill>
                <a:latin typeface="Calibri"/>
                <a:ea typeface="Calibri"/>
                <a:cs typeface="Calibri"/>
                <a:sym typeface="Calibri"/>
              </a:rPr>
              <a:t>B. </a:t>
            </a:r>
            <a:r>
              <a:rPr lang="en" sz="1700">
                <a:solidFill>
                  <a:schemeClr val="lt1"/>
                </a:solidFill>
                <a:latin typeface="Calibri"/>
                <a:ea typeface="Calibri"/>
                <a:cs typeface="Calibri"/>
                <a:sym typeface="Calibri"/>
              </a:rPr>
              <a:t>All services do an excellent job of music recommendations and user preferences, but </a:t>
            </a:r>
            <a:r>
              <a:rPr lang="en" sz="1700">
                <a:solidFill>
                  <a:srgbClr val="1EBB56"/>
                </a:solidFill>
                <a:latin typeface="Calibri"/>
                <a:ea typeface="Calibri"/>
                <a:cs typeface="Calibri"/>
                <a:sym typeface="Calibri"/>
              </a:rPr>
              <a:t>Spotify</a:t>
            </a:r>
            <a:r>
              <a:rPr lang="en" sz="1700">
                <a:solidFill>
                  <a:schemeClr val="lt1"/>
                </a:solidFill>
                <a:latin typeface="Calibri"/>
                <a:ea typeface="Calibri"/>
                <a:cs typeface="Calibri"/>
                <a:sym typeface="Calibri"/>
              </a:rPr>
              <a:t> is somewhat better because it also has a larger library.</a:t>
            </a:r>
            <a:endParaRPr sz="1300"/>
          </a:p>
          <a:p>
            <a:pPr indent="0" lvl="0" marL="0" marR="0" rtl="0" algn="l">
              <a:lnSpc>
                <a:spcPct val="107000"/>
              </a:lnSpc>
              <a:spcBef>
                <a:spcPts val="600"/>
              </a:spcBef>
              <a:spcAft>
                <a:spcPts val="0"/>
              </a:spcAft>
              <a:buNone/>
            </a:pPr>
            <a:r>
              <a:t/>
            </a:r>
            <a:endParaRPr sz="100">
              <a:solidFill>
                <a:schemeClr val="lt1"/>
              </a:solidFill>
              <a:latin typeface="Calibri"/>
              <a:ea typeface="Calibri"/>
              <a:cs typeface="Calibri"/>
              <a:sym typeface="Calibri"/>
            </a:endParaRPr>
          </a:p>
          <a:p>
            <a:pPr indent="0" lvl="0" marL="0" marR="0" rtl="0" algn="l">
              <a:lnSpc>
                <a:spcPct val="107000"/>
              </a:lnSpc>
              <a:spcBef>
                <a:spcPts val="600"/>
              </a:spcBef>
              <a:spcAft>
                <a:spcPts val="0"/>
              </a:spcAft>
              <a:buNone/>
            </a:pPr>
            <a:r>
              <a:rPr lang="en" sz="1700">
                <a:solidFill>
                  <a:srgbClr val="1EBB56"/>
                </a:solidFill>
                <a:latin typeface="Calibri"/>
                <a:ea typeface="Calibri"/>
                <a:cs typeface="Calibri"/>
                <a:sym typeface="Calibri"/>
              </a:rPr>
              <a:t>C. </a:t>
            </a:r>
            <a:r>
              <a:rPr lang="en" sz="1700">
                <a:solidFill>
                  <a:schemeClr val="lt1"/>
                </a:solidFill>
                <a:latin typeface="Calibri"/>
                <a:ea typeface="Calibri"/>
                <a:cs typeface="Calibri"/>
                <a:sym typeface="Calibri"/>
              </a:rPr>
              <a:t>The search for foreign music is much faster and clearer in </a:t>
            </a:r>
            <a:r>
              <a:rPr lang="en" sz="1700">
                <a:solidFill>
                  <a:srgbClr val="1EBB56"/>
                </a:solidFill>
                <a:latin typeface="Calibri"/>
                <a:ea typeface="Calibri"/>
                <a:cs typeface="Calibri"/>
                <a:sym typeface="Calibri"/>
              </a:rPr>
              <a:t>Spotify</a:t>
            </a:r>
            <a:r>
              <a:rPr lang="en" sz="1700">
                <a:solidFill>
                  <a:schemeClr val="lt1"/>
                </a:solidFill>
                <a:latin typeface="Calibri"/>
                <a:ea typeface="Calibri"/>
                <a:cs typeface="Calibri"/>
                <a:sym typeface="Calibri"/>
              </a:rPr>
              <a:t>, but the Russian-speaking segment of the music world is better and easier to search in Yandex Music and other Russian platforms. </a:t>
            </a:r>
            <a:br>
              <a:rPr lang="en" sz="1700">
                <a:solidFill>
                  <a:schemeClr val="lt1"/>
                </a:solidFill>
                <a:latin typeface="Calibri"/>
                <a:ea typeface="Calibri"/>
                <a:cs typeface="Calibri"/>
                <a:sym typeface="Calibri"/>
              </a:rPr>
            </a:br>
            <a:endParaRPr sz="300">
              <a:solidFill>
                <a:schemeClr val="lt1"/>
              </a:solidFill>
              <a:latin typeface="Calibri"/>
              <a:ea typeface="Calibri"/>
              <a:cs typeface="Calibri"/>
              <a:sym typeface="Calibri"/>
            </a:endParaRPr>
          </a:p>
          <a:p>
            <a:pPr indent="0" lvl="0" marL="0" marR="0" rtl="0" algn="l">
              <a:lnSpc>
                <a:spcPct val="107000"/>
              </a:lnSpc>
              <a:spcBef>
                <a:spcPts val="600"/>
              </a:spcBef>
              <a:spcAft>
                <a:spcPts val="0"/>
              </a:spcAft>
              <a:buNone/>
            </a:pPr>
            <a:r>
              <a:rPr lang="en" sz="1700">
                <a:solidFill>
                  <a:srgbClr val="1EBB56"/>
                </a:solidFill>
                <a:latin typeface="Calibri"/>
                <a:ea typeface="Calibri"/>
                <a:cs typeface="Calibri"/>
                <a:sym typeface="Calibri"/>
              </a:rPr>
              <a:t>D. </a:t>
            </a:r>
            <a:r>
              <a:rPr lang="en" sz="1700">
                <a:solidFill>
                  <a:schemeClr val="lt1"/>
                </a:solidFill>
                <a:latin typeface="Calibri"/>
                <a:ea typeface="Calibri"/>
                <a:cs typeface="Calibri"/>
                <a:sym typeface="Calibri"/>
              </a:rPr>
              <a:t>High quality and user-friendly interface.</a:t>
            </a:r>
            <a:endParaRPr sz="1300"/>
          </a:p>
          <a:p>
            <a:pPr indent="0" lvl="0" marL="0" marR="0" rtl="0" algn="l">
              <a:lnSpc>
                <a:spcPct val="107000"/>
              </a:lnSpc>
              <a:spcBef>
                <a:spcPts val="600"/>
              </a:spcBef>
              <a:spcAft>
                <a:spcPts val="0"/>
              </a:spcAft>
              <a:buNone/>
            </a:pPr>
            <a:r>
              <a:t/>
            </a:r>
            <a:endParaRPr sz="100">
              <a:solidFill>
                <a:schemeClr val="lt1"/>
              </a:solidFill>
              <a:latin typeface="Calibri"/>
              <a:ea typeface="Calibri"/>
              <a:cs typeface="Calibri"/>
              <a:sym typeface="Calibri"/>
            </a:endParaRPr>
          </a:p>
          <a:p>
            <a:pPr indent="0" lvl="0" marL="0" marR="0" rtl="0" algn="l">
              <a:lnSpc>
                <a:spcPct val="107000"/>
              </a:lnSpc>
              <a:spcBef>
                <a:spcPts val="600"/>
              </a:spcBef>
              <a:spcAft>
                <a:spcPts val="0"/>
              </a:spcAft>
              <a:buNone/>
            </a:pPr>
            <a:r>
              <a:rPr lang="en" sz="1700">
                <a:solidFill>
                  <a:srgbClr val="1EBB56"/>
                </a:solidFill>
                <a:latin typeface="Calibri"/>
                <a:ea typeface="Calibri"/>
                <a:cs typeface="Calibri"/>
                <a:sym typeface="Calibri"/>
              </a:rPr>
              <a:t>E. </a:t>
            </a:r>
            <a:r>
              <a:rPr lang="en" sz="1700">
                <a:solidFill>
                  <a:srgbClr val="1EBB56"/>
                </a:solidFill>
                <a:latin typeface="Calibri"/>
                <a:ea typeface="Calibri"/>
                <a:cs typeface="Calibri"/>
                <a:sym typeface="Calibri"/>
              </a:rPr>
              <a:t>Spotify</a:t>
            </a:r>
            <a:r>
              <a:rPr lang="en" sz="1700">
                <a:solidFill>
                  <a:schemeClr val="lt1"/>
                </a:solidFill>
                <a:latin typeface="Calibri"/>
                <a:ea typeface="Calibri"/>
                <a:cs typeface="Calibri"/>
                <a:sym typeface="Calibri"/>
              </a:rPr>
              <a:t> </a:t>
            </a:r>
            <a:r>
              <a:rPr lang="en" sz="1700">
                <a:solidFill>
                  <a:schemeClr val="lt1"/>
                </a:solidFill>
                <a:latin typeface="Calibri"/>
                <a:ea typeface="Calibri"/>
                <a:cs typeface="Calibri"/>
                <a:sym typeface="Calibri"/>
              </a:rPr>
              <a:t>can gather more user’s data, so the user data at </a:t>
            </a:r>
            <a:r>
              <a:rPr lang="en" sz="1700">
                <a:solidFill>
                  <a:srgbClr val="1EBB56"/>
                </a:solidFill>
                <a:latin typeface="Calibri"/>
                <a:ea typeface="Calibri"/>
                <a:cs typeface="Calibri"/>
                <a:sym typeface="Calibri"/>
              </a:rPr>
              <a:t>Spotify</a:t>
            </a:r>
            <a:r>
              <a:rPr lang="en" sz="1700">
                <a:solidFill>
                  <a:schemeClr val="lt1"/>
                </a:solidFill>
                <a:latin typeface="Calibri"/>
                <a:ea typeface="Calibri"/>
                <a:cs typeface="Calibri"/>
                <a:sym typeface="Calibri"/>
              </a:rPr>
              <a:t> is a valuable resource that allows </a:t>
            </a:r>
            <a:r>
              <a:rPr lang="en" sz="1700">
                <a:solidFill>
                  <a:srgbClr val="1EBB56"/>
                </a:solidFill>
                <a:latin typeface="Calibri"/>
                <a:ea typeface="Calibri"/>
                <a:cs typeface="Calibri"/>
                <a:sym typeface="Calibri"/>
              </a:rPr>
              <a:t>Spotify</a:t>
            </a:r>
            <a:r>
              <a:rPr lang="en" sz="1700">
                <a:solidFill>
                  <a:schemeClr val="lt1"/>
                </a:solidFill>
                <a:latin typeface="Calibri"/>
                <a:ea typeface="Calibri"/>
                <a:cs typeface="Calibri"/>
                <a:sym typeface="Calibri"/>
              </a:rPr>
              <a:t> </a:t>
            </a:r>
            <a:r>
              <a:rPr lang="en" sz="1700">
                <a:solidFill>
                  <a:schemeClr val="lt1"/>
                </a:solidFill>
                <a:latin typeface="Calibri"/>
                <a:ea typeface="Calibri"/>
                <a:cs typeface="Calibri"/>
                <a:sym typeface="Calibri"/>
              </a:rPr>
              <a:t>to use machine learning and artificial intelligence to give users a personalized listening experience</a:t>
            </a:r>
            <a:endParaRPr sz="1300"/>
          </a:p>
        </p:txBody>
      </p:sp>
      <p:pic>
        <p:nvPicPr>
          <p:cNvPr descr="Home" id="281" name="Google Shape;281;p25">
            <a:hlinkClick action="ppaction://hlinksldjump" r:id="rId3"/>
          </p:cNvPr>
          <p:cNvPicPr preferRelativeResize="0"/>
          <p:nvPr/>
        </p:nvPicPr>
        <p:blipFill rotWithShape="1">
          <a:blip r:embed="rId4">
            <a:alphaModFix/>
          </a:blip>
          <a:srcRect b="0" l="0" r="0" t="0"/>
          <a:stretch/>
        </p:blipFill>
        <p:spPr>
          <a:xfrm>
            <a:off x="246708" y="1029300"/>
            <a:ext cx="441694" cy="441694"/>
          </a:xfrm>
          <a:prstGeom prst="rect">
            <a:avLst/>
          </a:prstGeom>
          <a:noFill/>
          <a:ln>
            <a:noFill/>
          </a:ln>
        </p:spPr>
      </p:pic>
      <p:pic>
        <p:nvPicPr>
          <p:cNvPr descr="Magnifying glass" id="282" name="Google Shape;282;p25">
            <a:hlinkClick action="ppaction://hlinksldjump" r:id="rId5"/>
          </p:cNvPr>
          <p:cNvPicPr preferRelativeResize="0"/>
          <p:nvPr/>
        </p:nvPicPr>
        <p:blipFill rotWithShape="1">
          <a:blip r:embed="rId6">
            <a:alphaModFix/>
          </a:blip>
          <a:srcRect b="0" l="0" r="0" t="0"/>
          <a:stretch/>
        </p:blipFill>
        <p:spPr>
          <a:xfrm>
            <a:off x="246708" y="3257545"/>
            <a:ext cx="441694" cy="441694"/>
          </a:xfrm>
          <a:prstGeom prst="rect">
            <a:avLst/>
          </a:prstGeom>
          <a:noFill/>
          <a:ln>
            <a:noFill/>
          </a:ln>
        </p:spPr>
      </p:pic>
      <p:pic>
        <p:nvPicPr>
          <p:cNvPr descr="Books on shelf" id="283" name="Google Shape;283;p25">
            <a:hlinkClick action="ppaction://hlinksldjump" r:id="rId7"/>
          </p:cNvPr>
          <p:cNvPicPr preferRelativeResize="0"/>
          <p:nvPr/>
        </p:nvPicPr>
        <p:blipFill rotWithShape="1">
          <a:blip r:embed="rId8">
            <a:alphaModFix/>
          </a:blip>
          <a:srcRect b="0" l="0" r="0" t="0"/>
          <a:stretch/>
        </p:blipFill>
        <p:spPr>
          <a:xfrm>
            <a:off x="246708" y="2106995"/>
            <a:ext cx="441694" cy="441694"/>
          </a:xfrm>
          <a:prstGeom prst="rect">
            <a:avLst/>
          </a:prstGeom>
          <a:noFill/>
          <a:ln>
            <a:noFill/>
          </a:ln>
        </p:spPr>
      </p:pic>
      <p:pic>
        <p:nvPicPr>
          <p:cNvPr descr="Star" id="284" name="Google Shape;284;p25">
            <a:hlinkClick action="ppaction://hlinksldjump" r:id="rId9"/>
          </p:cNvPr>
          <p:cNvPicPr preferRelativeResize="0"/>
          <p:nvPr/>
        </p:nvPicPr>
        <p:blipFill rotWithShape="1">
          <a:blip r:embed="rId10">
            <a:alphaModFix/>
          </a:blip>
          <a:srcRect b="0" l="0" r="0" t="0"/>
          <a:stretch/>
        </p:blipFill>
        <p:spPr>
          <a:xfrm>
            <a:off x="262552" y="2621545"/>
            <a:ext cx="441694" cy="441694"/>
          </a:xfrm>
          <a:prstGeom prst="rect">
            <a:avLst/>
          </a:prstGeom>
          <a:noFill/>
          <a:ln>
            <a:noFill/>
          </a:ln>
        </p:spPr>
      </p:pic>
      <p:pic>
        <p:nvPicPr>
          <p:cNvPr descr="Headphones" id="285" name="Google Shape;285;p25">
            <a:hlinkClick action="ppaction://hlinksldjump" r:id="rId11"/>
          </p:cNvPr>
          <p:cNvPicPr preferRelativeResize="0"/>
          <p:nvPr/>
        </p:nvPicPr>
        <p:blipFill rotWithShape="1">
          <a:blip r:embed="rId12">
            <a:alphaModFix/>
          </a:blip>
          <a:srcRect b="0" l="0" r="0" t="0"/>
          <a:stretch/>
        </p:blipFill>
        <p:spPr>
          <a:xfrm>
            <a:off x="246708" y="1526539"/>
            <a:ext cx="441694" cy="441694"/>
          </a:xfrm>
          <a:prstGeom prst="rect">
            <a:avLst/>
          </a:prstGeom>
          <a:noFill/>
          <a:ln>
            <a:noFill/>
          </a:ln>
        </p:spPr>
      </p:pic>
      <p:pic>
        <p:nvPicPr>
          <p:cNvPr descr="Treble clef" id="286" name="Google Shape;286;p25">
            <a:hlinkClick/>
          </p:cNvPr>
          <p:cNvPicPr preferRelativeResize="0"/>
          <p:nvPr/>
        </p:nvPicPr>
        <p:blipFill rotWithShape="1">
          <a:blip r:embed="rId13">
            <a:alphaModFix/>
          </a:blip>
          <a:srcRect b="0" l="0" r="0" t="0"/>
          <a:stretch/>
        </p:blipFill>
        <p:spPr>
          <a:xfrm>
            <a:off x="196913" y="3849403"/>
            <a:ext cx="481557" cy="481557"/>
          </a:xfrm>
          <a:prstGeom prst="rect">
            <a:avLst/>
          </a:prstGeom>
          <a:noFill/>
          <a:ln>
            <a:noFill/>
          </a:ln>
        </p:spPr>
      </p:pic>
      <p:pic>
        <p:nvPicPr>
          <p:cNvPr descr="Music notes" id="287" name="Google Shape;287;p25">
            <a:hlinkClick action="ppaction://hlinksldjump" r:id="rId14"/>
          </p:cNvPr>
          <p:cNvPicPr preferRelativeResize="0"/>
          <p:nvPr/>
        </p:nvPicPr>
        <p:blipFill rotWithShape="1">
          <a:blip r:embed="rId15">
            <a:alphaModFix/>
          </a:blip>
          <a:srcRect b="0" l="0" r="0" t="0"/>
          <a:stretch/>
        </p:blipFill>
        <p:spPr>
          <a:xfrm>
            <a:off x="190095" y="4483136"/>
            <a:ext cx="481557" cy="481557"/>
          </a:xfrm>
          <a:prstGeom prst="rect">
            <a:avLst/>
          </a:prstGeom>
          <a:noFill/>
          <a:ln>
            <a:noFill/>
          </a:ln>
        </p:spPr>
      </p:pic>
      <p:pic>
        <p:nvPicPr>
          <p:cNvPr descr="Spotify Logo Png - Free Transparent PNG Logos" id="288" name="Google Shape;288;p25">
            <a:hlinkClick/>
          </p:cNvPr>
          <p:cNvPicPr preferRelativeResize="0"/>
          <p:nvPr/>
        </p:nvPicPr>
        <p:blipFill rotWithShape="1">
          <a:blip r:embed="rId16">
            <a:alphaModFix/>
          </a:blip>
          <a:srcRect b="0" l="0" r="0" t="0"/>
          <a:stretch/>
        </p:blipFill>
        <p:spPr>
          <a:xfrm>
            <a:off x="190095" y="159538"/>
            <a:ext cx="560553" cy="560553"/>
          </a:xfrm>
          <a:prstGeom prst="rect">
            <a:avLst/>
          </a:prstGeom>
          <a:noFill/>
          <a:ln>
            <a:noFill/>
          </a:ln>
        </p:spPr>
      </p:pic>
      <p:sp>
        <p:nvSpPr>
          <p:cNvPr id="289" name="Google Shape;289;p25"/>
          <p:cNvSpPr/>
          <p:nvPr/>
        </p:nvSpPr>
        <p:spPr>
          <a:xfrm>
            <a:off x="63061" y="-867103"/>
            <a:ext cx="8940707" cy="816336"/>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p:nvPr/>
        </p:nvSpPr>
        <p:spPr>
          <a:xfrm>
            <a:off x="175723" y="3232530"/>
            <a:ext cx="2124875" cy="497239"/>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295" name="Google Shape;295;p26"/>
          <p:cNvSpPr txBox="1"/>
          <p:nvPr/>
        </p:nvSpPr>
        <p:spPr>
          <a:xfrm>
            <a:off x="750648" y="289773"/>
            <a:ext cx="1523922" cy="2885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Montserrat"/>
                <a:ea typeface="Montserrat"/>
                <a:cs typeface="Montserrat"/>
                <a:sym typeface="Montserrat"/>
              </a:rPr>
              <a:t>Group Project</a:t>
            </a:r>
            <a:endParaRPr sz="1100"/>
          </a:p>
        </p:txBody>
      </p:sp>
      <p:sp>
        <p:nvSpPr>
          <p:cNvPr id="296" name="Google Shape;296;p26"/>
          <p:cNvSpPr txBox="1"/>
          <p:nvPr/>
        </p:nvSpPr>
        <p:spPr>
          <a:xfrm>
            <a:off x="750648" y="1113460"/>
            <a:ext cx="1112442"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About us</a:t>
            </a:r>
            <a:endParaRPr sz="1100"/>
          </a:p>
        </p:txBody>
      </p:sp>
      <p:sp>
        <p:nvSpPr>
          <p:cNvPr id="297" name="Google Shape;297;p26"/>
          <p:cNvSpPr txBox="1"/>
          <p:nvPr/>
        </p:nvSpPr>
        <p:spPr>
          <a:xfrm>
            <a:off x="750648" y="1625579"/>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Group Members</a:t>
            </a:r>
            <a:endParaRPr sz="1100"/>
          </a:p>
        </p:txBody>
      </p:sp>
      <p:sp>
        <p:nvSpPr>
          <p:cNvPr id="298" name="Google Shape;298;p26"/>
          <p:cNvSpPr txBox="1"/>
          <p:nvPr/>
        </p:nvSpPr>
        <p:spPr>
          <a:xfrm>
            <a:off x="750648" y="2232244"/>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Overview Topics</a:t>
            </a:r>
            <a:endParaRPr sz="1100"/>
          </a:p>
        </p:txBody>
      </p:sp>
      <p:sp>
        <p:nvSpPr>
          <p:cNvPr id="299" name="Google Shape;299;p26"/>
          <p:cNvSpPr txBox="1"/>
          <p:nvPr/>
        </p:nvSpPr>
        <p:spPr>
          <a:xfrm>
            <a:off x="750648" y="2659517"/>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Competitors Analysis</a:t>
            </a:r>
            <a:endParaRPr sz="1100"/>
          </a:p>
        </p:txBody>
      </p:sp>
      <p:sp>
        <p:nvSpPr>
          <p:cNvPr id="300" name="Google Shape;300;p26"/>
          <p:cNvSpPr txBox="1"/>
          <p:nvPr/>
        </p:nvSpPr>
        <p:spPr>
          <a:xfrm>
            <a:off x="743578" y="3290107"/>
            <a:ext cx="15189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Montserrat"/>
                <a:ea typeface="Montserrat"/>
                <a:cs typeface="Montserrat"/>
                <a:sym typeface="Montserrat"/>
              </a:rPr>
              <a:t>Review Data &amp; Semantic  Analysis</a:t>
            </a:r>
            <a:endParaRPr sz="1100"/>
          </a:p>
        </p:txBody>
      </p:sp>
      <p:sp>
        <p:nvSpPr>
          <p:cNvPr id="301" name="Google Shape;301;p26"/>
          <p:cNvSpPr txBox="1"/>
          <p:nvPr/>
        </p:nvSpPr>
        <p:spPr>
          <a:xfrm>
            <a:off x="706751" y="3871643"/>
            <a:ext cx="151882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Topic </a:t>
            </a:r>
            <a:br>
              <a:rPr lang="en" sz="1200">
                <a:solidFill>
                  <a:schemeClr val="lt1"/>
                </a:solidFill>
                <a:latin typeface="Montserrat"/>
                <a:ea typeface="Montserrat"/>
                <a:cs typeface="Montserrat"/>
                <a:sym typeface="Montserrat"/>
              </a:rPr>
            </a:br>
            <a:r>
              <a:rPr lang="en" sz="1200">
                <a:solidFill>
                  <a:schemeClr val="lt1"/>
                </a:solidFill>
                <a:latin typeface="Montserrat"/>
                <a:ea typeface="Montserrat"/>
                <a:cs typeface="Montserrat"/>
                <a:sym typeface="Montserrat"/>
              </a:rPr>
              <a:t>Modeling</a:t>
            </a:r>
            <a:endParaRPr sz="1100"/>
          </a:p>
        </p:txBody>
      </p:sp>
      <p:sp>
        <p:nvSpPr>
          <p:cNvPr id="302" name="Google Shape;302;p26"/>
          <p:cNvSpPr txBox="1"/>
          <p:nvPr/>
        </p:nvSpPr>
        <p:spPr>
          <a:xfrm>
            <a:off x="750648" y="4593111"/>
            <a:ext cx="1518827" cy="2517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Conclusions</a:t>
            </a:r>
            <a:endParaRPr sz="1100"/>
          </a:p>
        </p:txBody>
      </p:sp>
      <p:sp>
        <p:nvSpPr>
          <p:cNvPr id="303" name="Google Shape;303;p26"/>
          <p:cNvSpPr txBox="1"/>
          <p:nvPr/>
        </p:nvSpPr>
        <p:spPr>
          <a:xfrm>
            <a:off x="2366000" y="72800"/>
            <a:ext cx="55101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Montserrat"/>
                <a:ea typeface="Montserrat"/>
                <a:cs typeface="Montserrat"/>
                <a:sym typeface="Montserrat"/>
              </a:rPr>
              <a:t>Data: scraping and preprocessing</a:t>
            </a:r>
            <a:endParaRPr b="1" sz="2400">
              <a:solidFill>
                <a:schemeClr val="lt1"/>
              </a:solidFill>
              <a:latin typeface="Montserrat"/>
              <a:ea typeface="Montserrat"/>
              <a:cs typeface="Montserrat"/>
              <a:sym typeface="Montserrat"/>
            </a:endParaRPr>
          </a:p>
        </p:txBody>
      </p:sp>
      <p:pic>
        <p:nvPicPr>
          <p:cNvPr descr="Home" id="304" name="Google Shape;304;p26">
            <a:hlinkClick action="ppaction://hlinksldjump" r:id="rId3"/>
          </p:cNvPr>
          <p:cNvPicPr preferRelativeResize="0"/>
          <p:nvPr/>
        </p:nvPicPr>
        <p:blipFill rotWithShape="1">
          <a:blip r:embed="rId4">
            <a:alphaModFix/>
          </a:blip>
          <a:srcRect b="0" l="0" r="0" t="0"/>
          <a:stretch/>
        </p:blipFill>
        <p:spPr>
          <a:xfrm>
            <a:off x="246708" y="1029300"/>
            <a:ext cx="441694" cy="441694"/>
          </a:xfrm>
          <a:prstGeom prst="rect">
            <a:avLst/>
          </a:prstGeom>
          <a:noFill/>
          <a:ln>
            <a:noFill/>
          </a:ln>
        </p:spPr>
      </p:pic>
      <p:pic>
        <p:nvPicPr>
          <p:cNvPr descr="Magnifying glass" id="305" name="Google Shape;305;p26">
            <a:hlinkClick action="ppaction://hlinksldjump" r:id="rId5"/>
          </p:cNvPr>
          <p:cNvPicPr preferRelativeResize="0"/>
          <p:nvPr/>
        </p:nvPicPr>
        <p:blipFill rotWithShape="1">
          <a:blip r:embed="rId6">
            <a:alphaModFix/>
          </a:blip>
          <a:srcRect b="0" l="0" r="0" t="0"/>
          <a:stretch/>
        </p:blipFill>
        <p:spPr>
          <a:xfrm>
            <a:off x="246708" y="3257545"/>
            <a:ext cx="441694" cy="441694"/>
          </a:xfrm>
          <a:prstGeom prst="rect">
            <a:avLst/>
          </a:prstGeom>
          <a:noFill/>
          <a:ln>
            <a:noFill/>
          </a:ln>
        </p:spPr>
      </p:pic>
      <p:pic>
        <p:nvPicPr>
          <p:cNvPr descr="Books on shelf" id="306" name="Google Shape;306;p26">
            <a:hlinkClick action="ppaction://hlinksldjump" r:id="rId7"/>
          </p:cNvPr>
          <p:cNvPicPr preferRelativeResize="0"/>
          <p:nvPr/>
        </p:nvPicPr>
        <p:blipFill rotWithShape="1">
          <a:blip r:embed="rId8">
            <a:alphaModFix/>
          </a:blip>
          <a:srcRect b="0" l="0" r="0" t="0"/>
          <a:stretch/>
        </p:blipFill>
        <p:spPr>
          <a:xfrm>
            <a:off x="246708" y="2106995"/>
            <a:ext cx="441694" cy="441694"/>
          </a:xfrm>
          <a:prstGeom prst="rect">
            <a:avLst/>
          </a:prstGeom>
          <a:noFill/>
          <a:ln>
            <a:noFill/>
          </a:ln>
        </p:spPr>
      </p:pic>
      <p:pic>
        <p:nvPicPr>
          <p:cNvPr descr="Star" id="307" name="Google Shape;307;p26">
            <a:hlinkClick action="ppaction://hlinksldjump" r:id="rId9"/>
          </p:cNvPr>
          <p:cNvPicPr preferRelativeResize="0"/>
          <p:nvPr/>
        </p:nvPicPr>
        <p:blipFill rotWithShape="1">
          <a:blip r:embed="rId10">
            <a:alphaModFix/>
          </a:blip>
          <a:srcRect b="0" l="0" r="0" t="0"/>
          <a:stretch/>
        </p:blipFill>
        <p:spPr>
          <a:xfrm>
            <a:off x="262552" y="2621545"/>
            <a:ext cx="441694" cy="441694"/>
          </a:xfrm>
          <a:prstGeom prst="rect">
            <a:avLst/>
          </a:prstGeom>
          <a:noFill/>
          <a:ln>
            <a:noFill/>
          </a:ln>
        </p:spPr>
      </p:pic>
      <p:pic>
        <p:nvPicPr>
          <p:cNvPr descr="Headphones" id="308" name="Google Shape;308;p26">
            <a:hlinkClick action="ppaction://hlinksldjump" r:id="rId11"/>
          </p:cNvPr>
          <p:cNvPicPr preferRelativeResize="0"/>
          <p:nvPr/>
        </p:nvPicPr>
        <p:blipFill rotWithShape="1">
          <a:blip r:embed="rId12">
            <a:alphaModFix/>
          </a:blip>
          <a:srcRect b="0" l="0" r="0" t="0"/>
          <a:stretch/>
        </p:blipFill>
        <p:spPr>
          <a:xfrm>
            <a:off x="246708" y="1526539"/>
            <a:ext cx="441694" cy="441694"/>
          </a:xfrm>
          <a:prstGeom prst="rect">
            <a:avLst/>
          </a:prstGeom>
          <a:noFill/>
          <a:ln>
            <a:noFill/>
          </a:ln>
        </p:spPr>
      </p:pic>
      <p:pic>
        <p:nvPicPr>
          <p:cNvPr descr="Treble clef" id="309" name="Google Shape;309;p26">
            <a:hlinkClick/>
          </p:cNvPr>
          <p:cNvPicPr preferRelativeResize="0"/>
          <p:nvPr/>
        </p:nvPicPr>
        <p:blipFill rotWithShape="1">
          <a:blip r:embed="rId13">
            <a:alphaModFix/>
          </a:blip>
          <a:srcRect b="0" l="0" r="0" t="0"/>
          <a:stretch/>
        </p:blipFill>
        <p:spPr>
          <a:xfrm>
            <a:off x="196913" y="3849403"/>
            <a:ext cx="481557" cy="481557"/>
          </a:xfrm>
          <a:prstGeom prst="rect">
            <a:avLst/>
          </a:prstGeom>
          <a:noFill/>
          <a:ln>
            <a:noFill/>
          </a:ln>
        </p:spPr>
      </p:pic>
      <p:pic>
        <p:nvPicPr>
          <p:cNvPr descr="Music notes" id="310" name="Google Shape;310;p26">
            <a:hlinkClick action="ppaction://hlinksldjump" r:id="rId14"/>
          </p:cNvPr>
          <p:cNvPicPr preferRelativeResize="0"/>
          <p:nvPr/>
        </p:nvPicPr>
        <p:blipFill rotWithShape="1">
          <a:blip r:embed="rId15">
            <a:alphaModFix/>
          </a:blip>
          <a:srcRect b="0" l="0" r="0" t="0"/>
          <a:stretch/>
        </p:blipFill>
        <p:spPr>
          <a:xfrm>
            <a:off x="190095" y="4483136"/>
            <a:ext cx="481557" cy="481557"/>
          </a:xfrm>
          <a:prstGeom prst="rect">
            <a:avLst/>
          </a:prstGeom>
          <a:noFill/>
          <a:ln>
            <a:noFill/>
          </a:ln>
        </p:spPr>
      </p:pic>
      <p:pic>
        <p:nvPicPr>
          <p:cNvPr descr="Spotify Logo Png - Free Transparent PNG Logos" id="311" name="Google Shape;311;p26">
            <a:hlinkClick/>
          </p:cNvPr>
          <p:cNvPicPr preferRelativeResize="0"/>
          <p:nvPr/>
        </p:nvPicPr>
        <p:blipFill rotWithShape="1">
          <a:blip r:embed="rId16">
            <a:alphaModFix/>
          </a:blip>
          <a:srcRect b="0" l="0" r="0" t="0"/>
          <a:stretch/>
        </p:blipFill>
        <p:spPr>
          <a:xfrm>
            <a:off x="190095" y="159538"/>
            <a:ext cx="560553" cy="560553"/>
          </a:xfrm>
          <a:prstGeom prst="rect">
            <a:avLst/>
          </a:prstGeom>
          <a:noFill/>
          <a:ln>
            <a:noFill/>
          </a:ln>
        </p:spPr>
      </p:pic>
      <p:sp>
        <p:nvSpPr>
          <p:cNvPr id="312" name="Google Shape;312;p26"/>
          <p:cNvSpPr/>
          <p:nvPr/>
        </p:nvSpPr>
        <p:spPr>
          <a:xfrm>
            <a:off x="63061" y="-867103"/>
            <a:ext cx="8940707" cy="816336"/>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313" name="Google Shape;313;p26"/>
          <p:cNvSpPr txBox="1"/>
          <p:nvPr/>
        </p:nvSpPr>
        <p:spPr>
          <a:xfrm>
            <a:off x="2906775" y="799300"/>
            <a:ext cx="5799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t/>
            </a:r>
            <a:endParaRPr/>
          </a:p>
        </p:txBody>
      </p:sp>
      <p:sp>
        <p:nvSpPr>
          <p:cNvPr id="314" name="Google Shape;314;p26"/>
          <p:cNvSpPr txBox="1"/>
          <p:nvPr/>
        </p:nvSpPr>
        <p:spPr>
          <a:xfrm>
            <a:off x="2399099" y="1108610"/>
            <a:ext cx="6569100" cy="1681800"/>
          </a:xfrm>
          <a:prstGeom prst="rect">
            <a:avLst/>
          </a:prstGeom>
          <a:noFill/>
          <a:ln>
            <a:noFill/>
          </a:ln>
        </p:spPr>
        <p:txBody>
          <a:bodyPr anchorCtr="0" anchor="t" bIns="34275" lIns="68575" spcFirstLastPara="1" rIns="68575" wrap="square" tIns="34275">
            <a:spAutoFit/>
          </a:bodyPr>
          <a:lstStyle/>
          <a:p>
            <a:pPr indent="0" lvl="0" marL="0" marR="0" rtl="0" algn="l">
              <a:lnSpc>
                <a:spcPct val="107000"/>
              </a:lnSpc>
              <a:spcBef>
                <a:spcPts val="600"/>
              </a:spcBef>
              <a:spcAft>
                <a:spcPts val="0"/>
              </a:spcAft>
              <a:buNone/>
            </a:pPr>
            <a:r>
              <a:rPr lang="en" sz="1700">
                <a:solidFill>
                  <a:schemeClr val="lt1"/>
                </a:solidFill>
                <a:latin typeface="Calibri"/>
                <a:ea typeface="Calibri"/>
                <a:cs typeface="Calibri"/>
                <a:sym typeface="Calibri"/>
              </a:rPr>
              <a:t>1. Data retrieved from google play store (</a:t>
            </a:r>
            <a:r>
              <a:rPr lang="en" sz="1700" u="sng">
                <a:solidFill>
                  <a:schemeClr val="hlink"/>
                </a:solidFill>
                <a:latin typeface="Calibri"/>
                <a:ea typeface="Calibri"/>
                <a:cs typeface="Calibri"/>
                <a:sym typeface="Calibri"/>
                <a:hlinkClick r:id="rId17"/>
              </a:rPr>
              <a:t>link</a:t>
            </a:r>
            <a:r>
              <a:rPr lang="en" sz="1700">
                <a:solidFill>
                  <a:schemeClr val="lt1"/>
                </a:solidFill>
                <a:latin typeface="Calibri"/>
                <a:ea typeface="Calibri"/>
                <a:cs typeface="Calibri"/>
                <a:sym typeface="Calibri"/>
              </a:rPr>
              <a:t>)</a:t>
            </a:r>
            <a:endParaRPr sz="1700">
              <a:solidFill>
                <a:schemeClr val="lt1"/>
              </a:solidFill>
              <a:latin typeface="Calibri"/>
              <a:ea typeface="Calibri"/>
              <a:cs typeface="Calibri"/>
              <a:sym typeface="Calibri"/>
            </a:endParaRPr>
          </a:p>
          <a:p>
            <a:pPr indent="0" lvl="0" marL="0" marR="0" rtl="0" algn="l">
              <a:lnSpc>
                <a:spcPct val="107000"/>
              </a:lnSpc>
              <a:spcBef>
                <a:spcPts val="600"/>
              </a:spcBef>
              <a:spcAft>
                <a:spcPts val="0"/>
              </a:spcAft>
              <a:buNone/>
            </a:pPr>
            <a:r>
              <a:rPr lang="en" sz="1700">
                <a:solidFill>
                  <a:schemeClr val="lt1"/>
                </a:solidFill>
                <a:latin typeface="Calibri"/>
                <a:ea typeface="Calibri"/>
                <a:cs typeface="Calibri"/>
                <a:sym typeface="Calibri"/>
              </a:rPr>
              <a:t>2. Data was retrieved with a Python library google-play-scraper </a:t>
            </a:r>
            <a:endParaRPr sz="1700">
              <a:solidFill>
                <a:schemeClr val="lt1"/>
              </a:solidFill>
              <a:latin typeface="Calibri"/>
              <a:ea typeface="Calibri"/>
              <a:cs typeface="Calibri"/>
              <a:sym typeface="Calibri"/>
            </a:endParaRPr>
          </a:p>
          <a:p>
            <a:pPr indent="0" lvl="0" marL="0" marR="0" rtl="0" algn="l">
              <a:lnSpc>
                <a:spcPct val="107000"/>
              </a:lnSpc>
              <a:spcBef>
                <a:spcPts val="600"/>
              </a:spcBef>
              <a:spcAft>
                <a:spcPts val="0"/>
              </a:spcAft>
              <a:buNone/>
            </a:pPr>
            <a:r>
              <a:rPr lang="en" sz="1700">
                <a:solidFill>
                  <a:schemeClr val="lt1"/>
                </a:solidFill>
                <a:latin typeface="Calibri"/>
                <a:ea typeface="Calibri"/>
                <a:cs typeface="Calibri"/>
                <a:sym typeface="Calibri"/>
              </a:rPr>
              <a:t>3. Data was splitted into 5 columns: time_submitted, review, rating, author_account_name, reply (</a:t>
            </a:r>
            <a:r>
              <a:rPr lang="en" sz="1700" u="sng">
                <a:solidFill>
                  <a:schemeClr val="hlink"/>
                </a:solidFill>
                <a:latin typeface="Calibri"/>
                <a:ea typeface="Calibri"/>
                <a:cs typeface="Calibri"/>
                <a:sym typeface="Calibri"/>
                <a:hlinkClick r:id="rId18"/>
              </a:rPr>
              <a:t>link</a:t>
            </a:r>
            <a:r>
              <a:rPr lang="en" sz="1700">
                <a:solidFill>
                  <a:schemeClr val="lt1"/>
                </a:solidFill>
                <a:latin typeface="Calibri"/>
                <a:ea typeface="Calibri"/>
                <a:cs typeface="Calibri"/>
                <a:sym typeface="Calibri"/>
              </a:rPr>
              <a:t>)</a:t>
            </a:r>
            <a:endParaRPr sz="1700">
              <a:solidFill>
                <a:schemeClr val="lt1"/>
              </a:solidFill>
              <a:latin typeface="Calibri"/>
              <a:ea typeface="Calibri"/>
              <a:cs typeface="Calibri"/>
              <a:sym typeface="Calibri"/>
            </a:endParaRPr>
          </a:p>
          <a:p>
            <a:pPr indent="0" lvl="0" marL="0" marR="0" rtl="0" algn="l">
              <a:lnSpc>
                <a:spcPct val="107000"/>
              </a:lnSpc>
              <a:spcBef>
                <a:spcPts val="600"/>
              </a:spcBef>
              <a:spcAft>
                <a:spcPts val="0"/>
              </a:spcAft>
              <a:buNone/>
            </a:pPr>
            <a:r>
              <a:rPr lang="en" sz="1700">
                <a:solidFill>
                  <a:schemeClr val="lt1"/>
                </a:solidFill>
                <a:latin typeface="Calibri"/>
                <a:ea typeface="Calibri"/>
                <a:cs typeface="Calibri"/>
                <a:sym typeface="Calibri"/>
              </a:rPr>
              <a:t>4. We set the review filter to English for a clearer analysis</a:t>
            </a:r>
            <a:endParaRPr sz="17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p:nvPr/>
        </p:nvSpPr>
        <p:spPr>
          <a:xfrm>
            <a:off x="175723" y="3232530"/>
            <a:ext cx="2124900" cy="497100"/>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320" name="Google Shape;320;p27"/>
          <p:cNvSpPr txBox="1"/>
          <p:nvPr/>
        </p:nvSpPr>
        <p:spPr>
          <a:xfrm>
            <a:off x="750648" y="289773"/>
            <a:ext cx="1524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Montserrat"/>
                <a:ea typeface="Montserrat"/>
                <a:cs typeface="Montserrat"/>
                <a:sym typeface="Montserrat"/>
              </a:rPr>
              <a:t>Group Project</a:t>
            </a:r>
            <a:endParaRPr sz="1100"/>
          </a:p>
        </p:txBody>
      </p:sp>
      <p:sp>
        <p:nvSpPr>
          <p:cNvPr id="321" name="Google Shape;321;p27"/>
          <p:cNvSpPr txBox="1"/>
          <p:nvPr/>
        </p:nvSpPr>
        <p:spPr>
          <a:xfrm>
            <a:off x="750648" y="1113460"/>
            <a:ext cx="1112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About us</a:t>
            </a:r>
            <a:endParaRPr sz="1100"/>
          </a:p>
        </p:txBody>
      </p:sp>
      <p:sp>
        <p:nvSpPr>
          <p:cNvPr id="322" name="Google Shape;322;p27"/>
          <p:cNvSpPr txBox="1"/>
          <p:nvPr/>
        </p:nvSpPr>
        <p:spPr>
          <a:xfrm>
            <a:off x="750648" y="1625579"/>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Group Members</a:t>
            </a:r>
            <a:endParaRPr sz="1100"/>
          </a:p>
        </p:txBody>
      </p:sp>
      <p:sp>
        <p:nvSpPr>
          <p:cNvPr id="323" name="Google Shape;323;p27"/>
          <p:cNvSpPr txBox="1"/>
          <p:nvPr/>
        </p:nvSpPr>
        <p:spPr>
          <a:xfrm>
            <a:off x="750648" y="2232244"/>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Overview Topics</a:t>
            </a:r>
            <a:endParaRPr sz="1100"/>
          </a:p>
        </p:txBody>
      </p:sp>
      <p:sp>
        <p:nvSpPr>
          <p:cNvPr id="324" name="Google Shape;324;p27"/>
          <p:cNvSpPr txBox="1"/>
          <p:nvPr/>
        </p:nvSpPr>
        <p:spPr>
          <a:xfrm>
            <a:off x="750648" y="2659517"/>
            <a:ext cx="151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Competitors Analysis</a:t>
            </a:r>
            <a:endParaRPr sz="1100"/>
          </a:p>
        </p:txBody>
      </p:sp>
      <p:sp>
        <p:nvSpPr>
          <p:cNvPr id="325" name="Google Shape;325;p27"/>
          <p:cNvSpPr txBox="1"/>
          <p:nvPr/>
        </p:nvSpPr>
        <p:spPr>
          <a:xfrm>
            <a:off x="743578" y="3290107"/>
            <a:ext cx="15189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Montserrat"/>
                <a:ea typeface="Montserrat"/>
                <a:cs typeface="Montserrat"/>
                <a:sym typeface="Montserrat"/>
              </a:rPr>
              <a:t>Reviews Data &amp; Semantic  Analysis</a:t>
            </a:r>
            <a:endParaRPr sz="1100"/>
          </a:p>
        </p:txBody>
      </p:sp>
      <p:sp>
        <p:nvSpPr>
          <p:cNvPr id="326" name="Google Shape;326;p27"/>
          <p:cNvSpPr txBox="1"/>
          <p:nvPr/>
        </p:nvSpPr>
        <p:spPr>
          <a:xfrm>
            <a:off x="706751" y="3871643"/>
            <a:ext cx="151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Topic </a:t>
            </a:r>
            <a:br>
              <a:rPr lang="en" sz="1200">
                <a:solidFill>
                  <a:schemeClr val="lt1"/>
                </a:solidFill>
                <a:latin typeface="Montserrat"/>
                <a:ea typeface="Montserrat"/>
                <a:cs typeface="Montserrat"/>
                <a:sym typeface="Montserrat"/>
              </a:rPr>
            </a:br>
            <a:r>
              <a:rPr lang="en" sz="1200">
                <a:solidFill>
                  <a:schemeClr val="lt1"/>
                </a:solidFill>
                <a:latin typeface="Montserrat"/>
                <a:ea typeface="Montserrat"/>
                <a:cs typeface="Montserrat"/>
                <a:sym typeface="Montserrat"/>
              </a:rPr>
              <a:t>Modeling</a:t>
            </a:r>
            <a:endParaRPr sz="1100"/>
          </a:p>
        </p:txBody>
      </p:sp>
      <p:sp>
        <p:nvSpPr>
          <p:cNvPr id="327" name="Google Shape;327;p27"/>
          <p:cNvSpPr txBox="1"/>
          <p:nvPr/>
        </p:nvSpPr>
        <p:spPr>
          <a:xfrm>
            <a:off x="750648" y="4593111"/>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Conclusions</a:t>
            </a:r>
            <a:endParaRPr sz="1100"/>
          </a:p>
        </p:txBody>
      </p:sp>
      <p:sp>
        <p:nvSpPr>
          <p:cNvPr id="328" name="Google Shape;328;p27"/>
          <p:cNvSpPr txBox="1"/>
          <p:nvPr/>
        </p:nvSpPr>
        <p:spPr>
          <a:xfrm>
            <a:off x="2754623" y="72800"/>
            <a:ext cx="5784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Montserrat"/>
                <a:ea typeface="Montserrat"/>
                <a:cs typeface="Montserrat"/>
                <a:sym typeface="Montserrat"/>
              </a:rPr>
              <a:t>Semantic </a:t>
            </a:r>
            <a:r>
              <a:rPr b="1" lang="en" sz="2400">
                <a:solidFill>
                  <a:srgbClr val="1EBB56"/>
                </a:solidFill>
                <a:latin typeface="Montserrat"/>
                <a:ea typeface="Montserrat"/>
                <a:cs typeface="Montserrat"/>
                <a:sym typeface="Montserrat"/>
              </a:rPr>
              <a:t>Analysis &amp; NPS</a:t>
            </a:r>
            <a:endParaRPr sz="1100"/>
          </a:p>
        </p:txBody>
      </p:sp>
      <p:pic>
        <p:nvPicPr>
          <p:cNvPr descr="Home" id="329" name="Google Shape;329;p27">
            <a:hlinkClick action="ppaction://hlinksldjump" r:id="rId3"/>
          </p:cNvPr>
          <p:cNvPicPr preferRelativeResize="0"/>
          <p:nvPr/>
        </p:nvPicPr>
        <p:blipFill rotWithShape="1">
          <a:blip r:embed="rId4">
            <a:alphaModFix/>
          </a:blip>
          <a:srcRect b="0" l="0" r="0" t="0"/>
          <a:stretch/>
        </p:blipFill>
        <p:spPr>
          <a:xfrm>
            <a:off x="246708" y="1029300"/>
            <a:ext cx="441694" cy="441694"/>
          </a:xfrm>
          <a:prstGeom prst="rect">
            <a:avLst/>
          </a:prstGeom>
          <a:noFill/>
          <a:ln>
            <a:noFill/>
          </a:ln>
        </p:spPr>
      </p:pic>
      <p:pic>
        <p:nvPicPr>
          <p:cNvPr descr="Magnifying glass" id="330" name="Google Shape;330;p27">
            <a:hlinkClick action="ppaction://hlinksldjump" r:id="rId5"/>
          </p:cNvPr>
          <p:cNvPicPr preferRelativeResize="0"/>
          <p:nvPr/>
        </p:nvPicPr>
        <p:blipFill rotWithShape="1">
          <a:blip r:embed="rId6">
            <a:alphaModFix/>
          </a:blip>
          <a:srcRect b="0" l="0" r="0" t="0"/>
          <a:stretch/>
        </p:blipFill>
        <p:spPr>
          <a:xfrm>
            <a:off x="246708" y="3257545"/>
            <a:ext cx="441694" cy="441694"/>
          </a:xfrm>
          <a:prstGeom prst="rect">
            <a:avLst/>
          </a:prstGeom>
          <a:noFill/>
          <a:ln>
            <a:noFill/>
          </a:ln>
        </p:spPr>
      </p:pic>
      <p:pic>
        <p:nvPicPr>
          <p:cNvPr descr="Books on shelf" id="331" name="Google Shape;331;p27">
            <a:hlinkClick action="ppaction://hlinksldjump" r:id="rId7"/>
          </p:cNvPr>
          <p:cNvPicPr preferRelativeResize="0"/>
          <p:nvPr/>
        </p:nvPicPr>
        <p:blipFill rotWithShape="1">
          <a:blip r:embed="rId8">
            <a:alphaModFix/>
          </a:blip>
          <a:srcRect b="0" l="0" r="0" t="0"/>
          <a:stretch/>
        </p:blipFill>
        <p:spPr>
          <a:xfrm>
            <a:off x="246708" y="2106995"/>
            <a:ext cx="441694" cy="441694"/>
          </a:xfrm>
          <a:prstGeom prst="rect">
            <a:avLst/>
          </a:prstGeom>
          <a:noFill/>
          <a:ln>
            <a:noFill/>
          </a:ln>
        </p:spPr>
      </p:pic>
      <p:pic>
        <p:nvPicPr>
          <p:cNvPr descr="Star" id="332" name="Google Shape;332;p27">
            <a:hlinkClick action="ppaction://hlinksldjump" r:id="rId9"/>
          </p:cNvPr>
          <p:cNvPicPr preferRelativeResize="0"/>
          <p:nvPr/>
        </p:nvPicPr>
        <p:blipFill rotWithShape="1">
          <a:blip r:embed="rId10">
            <a:alphaModFix/>
          </a:blip>
          <a:srcRect b="0" l="0" r="0" t="0"/>
          <a:stretch/>
        </p:blipFill>
        <p:spPr>
          <a:xfrm>
            <a:off x="262552" y="2621545"/>
            <a:ext cx="441694" cy="441694"/>
          </a:xfrm>
          <a:prstGeom prst="rect">
            <a:avLst/>
          </a:prstGeom>
          <a:noFill/>
          <a:ln>
            <a:noFill/>
          </a:ln>
        </p:spPr>
      </p:pic>
      <p:pic>
        <p:nvPicPr>
          <p:cNvPr descr="Headphones" id="333" name="Google Shape;333;p27">
            <a:hlinkClick action="ppaction://hlinksldjump" r:id="rId11"/>
          </p:cNvPr>
          <p:cNvPicPr preferRelativeResize="0"/>
          <p:nvPr/>
        </p:nvPicPr>
        <p:blipFill rotWithShape="1">
          <a:blip r:embed="rId12">
            <a:alphaModFix/>
          </a:blip>
          <a:srcRect b="0" l="0" r="0" t="0"/>
          <a:stretch/>
        </p:blipFill>
        <p:spPr>
          <a:xfrm>
            <a:off x="246708" y="1526539"/>
            <a:ext cx="441694" cy="441694"/>
          </a:xfrm>
          <a:prstGeom prst="rect">
            <a:avLst/>
          </a:prstGeom>
          <a:noFill/>
          <a:ln>
            <a:noFill/>
          </a:ln>
        </p:spPr>
      </p:pic>
      <p:pic>
        <p:nvPicPr>
          <p:cNvPr descr="Treble clef" id="334" name="Google Shape;334;p27">
            <a:hlinkClick/>
          </p:cNvPr>
          <p:cNvPicPr preferRelativeResize="0"/>
          <p:nvPr/>
        </p:nvPicPr>
        <p:blipFill rotWithShape="1">
          <a:blip r:embed="rId13">
            <a:alphaModFix/>
          </a:blip>
          <a:srcRect b="0" l="0" r="0" t="0"/>
          <a:stretch/>
        </p:blipFill>
        <p:spPr>
          <a:xfrm>
            <a:off x="196913" y="3849404"/>
            <a:ext cx="481557" cy="481557"/>
          </a:xfrm>
          <a:prstGeom prst="rect">
            <a:avLst/>
          </a:prstGeom>
          <a:noFill/>
          <a:ln>
            <a:noFill/>
          </a:ln>
        </p:spPr>
      </p:pic>
      <p:pic>
        <p:nvPicPr>
          <p:cNvPr descr="Music notes" id="335" name="Google Shape;335;p27">
            <a:hlinkClick action="ppaction://hlinksldjump" r:id="rId14"/>
          </p:cNvPr>
          <p:cNvPicPr preferRelativeResize="0"/>
          <p:nvPr/>
        </p:nvPicPr>
        <p:blipFill rotWithShape="1">
          <a:blip r:embed="rId15">
            <a:alphaModFix/>
          </a:blip>
          <a:srcRect b="0" l="0" r="0" t="0"/>
          <a:stretch/>
        </p:blipFill>
        <p:spPr>
          <a:xfrm>
            <a:off x="190095" y="4483136"/>
            <a:ext cx="481557" cy="481557"/>
          </a:xfrm>
          <a:prstGeom prst="rect">
            <a:avLst/>
          </a:prstGeom>
          <a:noFill/>
          <a:ln>
            <a:noFill/>
          </a:ln>
        </p:spPr>
      </p:pic>
      <p:pic>
        <p:nvPicPr>
          <p:cNvPr descr="Spotify Logo Png - Free Transparent PNG Logos" id="336" name="Google Shape;336;p27">
            <a:hlinkClick/>
          </p:cNvPr>
          <p:cNvPicPr preferRelativeResize="0"/>
          <p:nvPr/>
        </p:nvPicPr>
        <p:blipFill rotWithShape="1">
          <a:blip r:embed="rId16">
            <a:alphaModFix/>
          </a:blip>
          <a:srcRect b="0" l="0" r="0" t="0"/>
          <a:stretch/>
        </p:blipFill>
        <p:spPr>
          <a:xfrm>
            <a:off x="190095" y="159538"/>
            <a:ext cx="560553" cy="560553"/>
          </a:xfrm>
          <a:prstGeom prst="rect">
            <a:avLst/>
          </a:prstGeom>
          <a:noFill/>
          <a:ln>
            <a:noFill/>
          </a:ln>
        </p:spPr>
      </p:pic>
      <p:sp>
        <p:nvSpPr>
          <p:cNvPr id="337" name="Google Shape;337;p27"/>
          <p:cNvSpPr/>
          <p:nvPr/>
        </p:nvSpPr>
        <p:spPr>
          <a:xfrm>
            <a:off x="63061" y="-867103"/>
            <a:ext cx="8940600" cy="816300"/>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338" name="Google Shape;338;p27"/>
          <p:cNvSpPr txBox="1"/>
          <p:nvPr/>
        </p:nvSpPr>
        <p:spPr>
          <a:xfrm>
            <a:off x="2678600" y="895350"/>
            <a:ext cx="4868700" cy="631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b="1" lang="en" sz="1500">
                <a:solidFill>
                  <a:schemeClr val="lt1"/>
                </a:solidFill>
              </a:rPr>
              <a:t>Semantic analysis</a:t>
            </a:r>
            <a:r>
              <a:rPr b="1" lang="en">
                <a:solidFill>
                  <a:schemeClr val="lt1"/>
                </a:solidFill>
              </a:rPr>
              <a:t> </a:t>
            </a:r>
            <a:r>
              <a:rPr lang="en">
                <a:solidFill>
                  <a:schemeClr val="lt1"/>
                </a:solidFill>
              </a:rPr>
              <a:t>helps us study and analyse the impact and influence of the services we provide.</a:t>
            </a:r>
            <a:endParaRPr>
              <a:solidFill>
                <a:schemeClr val="lt1"/>
              </a:solidFill>
            </a:endParaRPr>
          </a:p>
        </p:txBody>
      </p:sp>
      <p:sp>
        <p:nvSpPr>
          <p:cNvPr id="339" name="Google Shape;339;p27"/>
          <p:cNvSpPr txBox="1"/>
          <p:nvPr/>
        </p:nvSpPr>
        <p:spPr>
          <a:xfrm>
            <a:off x="5333075" y="2746525"/>
            <a:ext cx="3525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72.9</a:t>
            </a:r>
            <a:r>
              <a:rPr lang="en" sz="1800">
                <a:solidFill>
                  <a:schemeClr val="lt1"/>
                </a:solidFill>
              </a:rPr>
              <a:t>% of the analyzed reviews are positive while 21% were negative.</a:t>
            </a:r>
            <a:endParaRPr sz="1800">
              <a:solidFill>
                <a:schemeClr val="lt1"/>
              </a:solidFill>
            </a:endParaRPr>
          </a:p>
        </p:txBody>
      </p:sp>
      <p:sp>
        <p:nvSpPr>
          <p:cNvPr id="340" name="Google Shape;340;p27"/>
          <p:cNvSpPr txBox="1"/>
          <p:nvPr/>
        </p:nvSpPr>
        <p:spPr>
          <a:xfrm>
            <a:off x="2754625" y="3946600"/>
            <a:ext cx="63570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en" sz="1300">
                <a:solidFill>
                  <a:schemeClr val="lt1"/>
                </a:solidFill>
              </a:rPr>
              <a:t>Link to Colab: https://colab.research.google.com/drive/1i-mzt8p1hD7lBjeEkQ9KoSI-L3nIW-lo?usp=sharing#scrollTo=qmMRholJ9nCq</a:t>
            </a:r>
            <a:endParaRPr sz="1300">
              <a:solidFill>
                <a:schemeClr val="lt1"/>
              </a:solidFill>
            </a:endParaRPr>
          </a:p>
        </p:txBody>
      </p:sp>
      <p:sp>
        <p:nvSpPr>
          <p:cNvPr id="341" name="Google Shape;341;p27"/>
          <p:cNvSpPr txBox="1"/>
          <p:nvPr/>
        </p:nvSpPr>
        <p:spPr>
          <a:xfrm>
            <a:off x="5333075" y="1592648"/>
            <a:ext cx="37317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rPr>
              <a:t>We used the dataset with thousands of reviews to analyze the user’s ratings.</a:t>
            </a:r>
            <a:endParaRPr sz="1700">
              <a:solidFill>
                <a:schemeClr val="lt1"/>
              </a:solidFill>
            </a:endParaRPr>
          </a:p>
        </p:txBody>
      </p:sp>
      <p:pic>
        <p:nvPicPr>
          <p:cNvPr id="342" name="Google Shape;342;p27"/>
          <p:cNvPicPr preferRelativeResize="0"/>
          <p:nvPr/>
        </p:nvPicPr>
        <p:blipFill>
          <a:blip r:embed="rId17">
            <a:alphaModFix/>
          </a:blip>
          <a:stretch>
            <a:fillRect/>
          </a:stretch>
        </p:blipFill>
        <p:spPr>
          <a:xfrm>
            <a:off x="2845173" y="1625575"/>
            <a:ext cx="2273442" cy="2115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p:nvPr/>
        </p:nvSpPr>
        <p:spPr>
          <a:xfrm>
            <a:off x="175723" y="3232530"/>
            <a:ext cx="2124900" cy="497100"/>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348" name="Google Shape;348;p28"/>
          <p:cNvSpPr txBox="1"/>
          <p:nvPr/>
        </p:nvSpPr>
        <p:spPr>
          <a:xfrm>
            <a:off x="750648" y="289773"/>
            <a:ext cx="1524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Montserrat"/>
                <a:ea typeface="Montserrat"/>
                <a:cs typeface="Montserrat"/>
                <a:sym typeface="Montserrat"/>
              </a:rPr>
              <a:t>Group Project</a:t>
            </a:r>
            <a:endParaRPr sz="1100"/>
          </a:p>
        </p:txBody>
      </p:sp>
      <p:sp>
        <p:nvSpPr>
          <p:cNvPr id="349" name="Google Shape;349;p28"/>
          <p:cNvSpPr txBox="1"/>
          <p:nvPr/>
        </p:nvSpPr>
        <p:spPr>
          <a:xfrm>
            <a:off x="750648" y="1113460"/>
            <a:ext cx="1112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About us</a:t>
            </a:r>
            <a:endParaRPr sz="1100"/>
          </a:p>
        </p:txBody>
      </p:sp>
      <p:sp>
        <p:nvSpPr>
          <p:cNvPr id="350" name="Google Shape;350;p28"/>
          <p:cNvSpPr txBox="1"/>
          <p:nvPr/>
        </p:nvSpPr>
        <p:spPr>
          <a:xfrm>
            <a:off x="750648" y="1625579"/>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Group Members</a:t>
            </a:r>
            <a:endParaRPr sz="1100"/>
          </a:p>
        </p:txBody>
      </p:sp>
      <p:sp>
        <p:nvSpPr>
          <p:cNvPr id="351" name="Google Shape;351;p28"/>
          <p:cNvSpPr txBox="1"/>
          <p:nvPr/>
        </p:nvSpPr>
        <p:spPr>
          <a:xfrm>
            <a:off x="750648" y="2232244"/>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Overview Topics</a:t>
            </a:r>
            <a:endParaRPr sz="1100"/>
          </a:p>
        </p:txBody>
      </p:sp>
      <p:sp>
        <p:nvSpPr>
          <p:cNvPr id="352" name="Google Shape;352;p28"/>
          <p:cNvSpPr txBox="1"/>
          <p:nvPr/>
        </p:nvSpPr>
        <p:spPr>
          <a:xfrm>
            <a:off x="750648" y="2659517"/>
            <a:ext cx="151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Competitors Analysis</a:t>
            </a:r>
            <a:endParaRPr sz="1100"/>
          </a:p>
        </p:txBody>
      </p:sp>
      <p:sp>
        <p:nvSpPr>
          <p:cNvPr id="353" name="Google Shape;353;p28"/>
          <p:cNvSpPr txBox="1"/>
          <p:nvPr/>
        </p:nvSpPr>
        <p:spPr>
          <a:xfrm>
            <a:off x="743578" y="3290107"/>
            <a:ext cx="15189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Montserrat"/>
                <a:ea typeface="Montserrat"/>
                <a:cs typeface="Montserrat"/>
                <a:sym typeface="Montserrat"/>
              </a:rPr>
              <a:t>Reviews Data &amp; Semantic  Analysis</a:t>
            </a:r>
            <a:endParaRPr sz="1100"/>
          </a:p>
        </p:txBody>
      </p:sp>
      <p:sp>
        <p:nvSpPr>
          <p:cNvPr id="354" name="Google Shape;354;p28"/>
          <p:cNvSpPr txBox="1"/>
          <p:nvPr/>
        </p:nvSpPr>
        <p:spPr>
          <a:xfrm>
            <a:off x="706751" y="3871643"/>
            <a:ext cx="151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Topic </a:t>
            </a:r>
            <a:br>
              <a:rPr lang="en" sz="1200">
                <a:solidFill>
                  <a:schemeClr val="lt1"/>
                </a:solidFill>
                <a:latin typeface="Montserrat"/>
                <a:ea typeface="Montserrat"/>
                <a:cs typeface="Montserrat"/>
                <a:sym typeface="Montserrat"/>
              </a:rPr>
            </a:br>
            <a:r>
              <a:rPr lang="en" sz="1200">
                <a:solidFill>
                  <a:schemeClr val="lt1"/>
                </a:solidFill>
                <a:latin typeface="Montserrat"/>
                <a:ea typeface="Montserrat"/>
                <a:cs typeface="Montserrat"/>
                <a:sym typeface="Montserrat"/>
              </a:rPr>
              <a:t>Modeling</a:t>
            </a:r>
            <a:endParaRPr sz="1100"/>
          </a:p>
        </p:txBody>
      </p:sp>
      <p:sp>
        <p:nvSpPr>
          <p:cNvPr id="355" name="Google Shape;355;p28"/>
          <p:cNvSpPr txBox="1"/>
          <p:nvPr/>
        </p:nvSpPr>
        <p:spPr>
          <a:xfrm>
            <a:off x="750648" y="4593111"/>
            <a:ext cx="1518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Montserrat"/>
                <a:ea typeface="Montserrat"/>
                <a:cs typeface="Montserrat"/>
                <a:sym typeface="Montserrat"/>
              </a:rPr>
              <a:t>Conclusions</a:t>
            </a:r>
            <a:endParaRPr sz="1100"/>
          </a:p>
        </p:txBody>
      </p:sp>
      <p:sp>
        <p:nvSpPr>
          <p:cNvPr id="356" name="Google Shape;356;p28"/>
          <p:cNvSpPr txBox="1"/>
          <p:nvPr/>
        </p:nvSpPr>
        <p:spPr>
          <a:xfrm>
            <a:off x="2754623" y="72800"/>
            <a:ext cx="5784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Montserrat"/>
                <a:ea typeface="Montserrat"/>
                <a:cs typeface="Montserrat"/>
                <a:sym typeface="Montserrat"/>
              </a:rPr>
              <a:t>Semantic </a:t>
            </a:r>
            <a:r>
              <a:rPr b="1" lang="en" sz="2400">
                <a:solidFill>
                  <a:srgbClr val="1EBB56"/>
                </a:solidFill>
                <a:latin typeface="Montserrat"/>
                <a:ea typeface="Montserrat"/>
                <a:cs typeface="Montserrat"/>
                <a:sym typeface="Montserrat"/>
              </a:rPr>
              <a:t>Analysis &amp; NPS</a:t>
            </a:r>
            <a:endParaRPr sz="1100"/>
          </a:p>
        </p:txBody>
      </p:sp>
      <p:pic>
        <p:nvPicPr>
          <p:cNvPr descr="Home" id="357" name="Google Shape;357;p28">
            <a:hlinkClick action="ppaction://hlinksldjump" r:id="rId3"/>
          </p:cNvPr>
          <p:cNvPicPr preferRelativeResize="0"/>
          <p:nvPr/>
        </p:nvPicPr>
        <p:blipFill rotWithShape="1">
          <a:blip r:embed="rId4">
            <a:alphaModFix/>
          </a:blip>
          <a:srcRect b="0" l="0" r="0" t="0"/>
          <a:stretch/>
        </p:blipFill>
        <p:spPr>
          <a:xfrm>
            <a:off x="246708" y="1029300"/>
            <a:ext cx="441694" cy="441694"/>
          </a:xfrm>
          <a:prstGeom prst="rect">
            <a:avLst/>
          </a:prstGeom>
          <a:noFill/>
          <a:ln>
            <a:noFill/>
          </a:ln>
        </p:spPr>
      </p:pic>
      <p:pic>
        <p:nvPicPr>
          <p:cNvPr descr="Magnifying glass" id="358" name="Google Shape;358;p28">
            <a:hlinkClick action="ppaction://hlinksldjump" r:id="rId5"/>
          </p:cNvPr>
          <p:cNvPicPr preferRelativeResize="0"/>
          <p:nvPr/>
        </p:nvPicPr>
        <p:blipFill rotWithShape="1">
          <a:blip r:embed="rId6">
            <a:alphaModFix/>
          </a:blip>
          <a:srcRect b="0" l="0" r="0" t="0"/>
          <a:stretch/>
        </p:blipFill>
        <p:spPr>
          <a:xfrm>
            <a:off x="246708" y="3257545"/>
            <a:ext cx="441694" cy="441694"/>
          </a:xfrm>
          <a:prstGeom prst="rect">
            <a:avLst/>
          </a:prstGeom>
          <a:noFill/>
          <a:ln>
            <a:noFill/>
          </a:ln>
        </p:spPr>
      </p:pic>
      <p:pic>
        <p:nvPicPr>
          <p:cNvPr descr="Books on shelf" id="359" name="Google Shape;359;p28">
            <a:hlinkClick action="ppaction://hlinksldjump" r:id="rId7"/>
          </p:cNvPr>
          <p:cNvPicPr preferRelativeResize="0"/>
          <p:nvPr/>
        </p:nvPicPr>
        <p:blipFill rotWithShape="1">
          <a:blip r:embed="rId8">
            <a:alphaModFix/>
          </a:blip>
          <a:srcRect b="0" l="0" r="0" t="0"/>
          <a:stretch/>
        </p:blipFill>
        <p:spPr>
          <a:xfrm>
            <a:off x="246708" y="2106995"/>
            <a:ext cx="441694" cy="441694"/>
          </a:xfrm>
          <a:prstGeom prst="rect">
            <a:avLst/>
          </a:prstGeom>
          <a:noFill/>
          <a:ln>
            <a:noFill/>
          </a:ln>
        </p:spPr>
      </p:pic>
      <p:pic>
        <p:nvPicPr>
          <p:cNvPr descr="Star" id="360" name="Google Shape;360;p28">
            <a:hlinkClick action="ppaction://hlinksldjump" r:id="rId9"/>
          </p:cNvPr>
          <p:cNvPicPr preferRelativeResize="0"/>
          <p:nvPr/>
        </p:nvPicPr>
        <p:blipFill rotWithShape="1">
          <a:blip r:embed="rId10">
            <a:alphaModFix/>
          </a:blip>
          <a:srcRect b="0" l="0" r="0" t="0"/>
          <a:stretch/>
        </p:blipFill>
        <p:spPr>
          <a:xfrm>
            <a:off x="262552" y="2621545"/>
            <a:ext cx="441694" cy="441694"/>
          </a:xfrm>
          <a:prstGeom prst="rect">
            <a:avLst/>
          </a:prstGeom>
          <a:noFill/>
          <a:ln>
            <a:noFill/>
          </a:ln>
        </p:spPr>
      </p:pic>
      <p:pic>
        <p:nvPicPr>
          <p:cNvPr descr="Headphones" id="361" name="Google Shape;361;p28">
            <a:hlinkClick action="ppaction://hlinksldjump" r:id="rId11"/>
          </p:cNvPr>
          <p:cNvPicPr preferRelativeResize="0"/>
          <p:nvPr/>
        </p:nvPicPr>
        <p:blipFill rotWithShape="1">
          <a:blip r:embed="rId12">
            <a:alphaModFix/>
          </a:blip>
          <a:srcRect b="0" l="0" r="0" t="0"/>
          <a:stretch/>
        </p:blipFill>
        <p:spPr>
          <a:xfrm>
            <a:off x="246708" y="1526539"/>
            <a:ext cx="441694" cy="441694"/>
          </a:xfrm>
          <a:prstGeom prst="rect">
            <a:avLst/>
          </a:prstGeom>
          <a:noFill/>
          <a:ln>
            <a:noFill/>
          </a:ln>
        </p:spPr>
      </p:pic>
      <p:pic>
        <p:nvPicPr>
          <p:cNvPr descr="Treble clef" id="362" name="Google Shape;362;p28">
            <a:hlinkClick/>
          </p:cNvPr>
          <p:cNvPicPr preferRelativeResize="0"/>
          <p:nvPr/>
        </p:nvPicPr>
        <p:blipFill rotWithShape="1">
          <a:blip r:embed="rId13">
            <a:alphaModFix/>
          </a:blip>
          <a:srcRect b="0" l="0" r="0" t="0"/>
          <a:stretch/>
        </p:blipFill>
        <p:spPr>
          <a:xfrm>
            <a:off x="196913" y="3849404"/>
            <a:ext cx="481557" cy="481557"/>
          </a:xfrm>
          <a:prstGeom prst="rect">
            <a:avLst/>
          </a:prstGeom>
          <a:noFill/>
          <a:ln>
            <a:noFill/>
          </a:ln>
        </p:spPr>
      </p:pic>
      <p:pic>
        <p:nvPicPr>
          <p:cNvPr descr="Music notes" id="363" name="Google Shape;363;p28">
            <a:hlinkClick action="ppaction://hlinksldjump" r:id="rId14"/>
          </p:cNvPr>
          <p:cNvPicPr preferRelativeResize="0"/>
          <p:nvPr/>
        </p:nvPicPr>
        <p:blipFill rotWithShape="1">
          <a:blip r:embed="rId15">
            <a:alphaModFix/>
          </a:blip>
          <a:srcRect b="0" l="0" r="0" t="0"/>
          <a:stretch/>
        </p:blipFill>
        <p:spPr>
          <a:xfrm>
            <a:off x="190095" y="4483136"/>
            <a:ext cx="481557" cy="481557"/>
          </a:xfrm>
          <a:prstGeom prst="rect">
            <a:avLst/>
          </a:prstGeom>
          <a:noFill/>
          <a:ln>
            <a:noFill/>
          </a:ln>
        </p:spPr>
      </p:pic>
      <p:pic>
        <p:nvPicPr>
          <p:cNvPr descr="Spotify Logo Png - Free Transparent PNG Logos" id="364" name="Google Shape;364;p28">
            <a:hlinkClick/>
          </p:cNvPr>
          <p:cNvPicPr preferRelativeResize="0"/>
          <p:nvPr/>
        </p:nvPicPr>
        <p:blipFill rotWithShape="1">
          <a:blip r:embed="rId16">
            <a:alphaModFix/>
          </a:blip>
          <a:srcRect b="0" l="0" r="0" t="0"/>
          <a:stretch/>
        </p:blipFill>
        <p:spPr>
          <a:xfrm>
            <a:off x="190095" y="159538"/>
            <a:ext cx="560553" cy="560553"/>
          </a:xfrm>
          <a:prstGeom prst="rect">
            <a:avLst/>
          </a:prstGeom>
          <a:noFill/>
          <a:ln>
            <a:noFill/>
          </a:ln>
        </p:spPr>
      </p:pic>
      <p:sp>
        <p:nvSpPr>
          <p:cNvPr id="365" name="Google Shape;365;p28"/>
          <p:cNvSpPr/>
          <p:nvPr/>
        </p:nvSpPr>
        <p:spPr>
          <a:xfrm>
            <a:off x="63061" y="-867103"/>
            <a:ext cx="8940600" cy="816300"/>
          </a:xfrm>
          <a:prstGeom prst="rect">
            <a:avLst/>
          </a:prstGeom>
          <a:solidFill>
            <a:srgbClr val="4C0339"/>
          </a:solidFill>
          <a:ln cap="flat" cmpd="sng" w="12700">
            <a:solidFill>
              <a:srgbClr val="4C033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ato Light"/>
              <a:ea typeface="Lato Light"/>
              <a:cs typeface="Lato Light"/>
              <a:sym typeface="Lato Light"/>
            </a:endParaRPr>
          </a:p>
        </p:txBody>
      </p:sp>
      <p:sp>
        <p:nvSpPr>
          <p:cNvPr id="366" name="Google Shape;366;p28"/>
          <p:cNvSpPr txBox="1"/>
          <p:nvPr/>
        </p:nvSpPr>
        <p:spPr>
          <a:xfrm>
            <a:off x="2632800" y="885025"/>
            <a:ext cx="57849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Char char="●"/>
            </a:pPr>
            <a:r>
              <a:rPr lang="en" sz="1600">
                <a:solidFill>
                  <a:schemeClr val="lt1"/>
                </a:solidFill>
              </a:rPr>
              <a:t>As seen below, the top words used in the reviews were analyzed and split into 2, the most used in positive reviews and the top used in negative reviews.</a:t>
            </a:r>
            <a:endParaRPr sz="1900">
              <a:solidFill>
                <a:schemeClr val="lt1"/>
              </a:solidFill>
            </a:endParaRPr>
          </a:p>
        </p:txBody>
      </p:sp>
      <p:sp>
        <p:nvSpPr>
          <p:cNvPr id="367" name="Google Shape;367;p28"/>
          <p:cNvSpPr txBox="1"/>
          <p:nvPr/>
        </p:nvSpPr>
        <p:spPr>
          <a:xfrm>
            <a:off x="2610150" y="3998800"/>
            <a:ext cx="58302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Char char="●"/>
            </a:pPr>
            <a:r>
              <a:rPr lang="en" sz="1600">
                <a:solidFill>
                  <a:schemeClr val="lt1"/>
                </a:solidFill>
              </a:rPr>
              <a:t>The Net Promoter Score(NPS) was calculated in the code, the result is 51.93%</a:t>
            </a:r>
            <a:endParaRPr sz="1600">
              <a:solidFill>
                <a:schemeClr val="lt1"/>
              </a:solidFill>
            </a:endParaRPr>
          </a:p>
        </p:txBody>
      </p:sp>
      <p:pic>
        <p:nvPicPr>
          <p:cNvPr id="368" name="Google Shape;368;p28"/>
          <p:cNvPicPr preferRelativeResize="0"/>
          <p:nvPr/>
        </p:nvPicPr>
        <p:blipFill>
          <a:blip r:embed="rId17">
            <a:alphaModFix/>
          </a:blip>
          <a:stretch>
            <a:fillRect/>
          </a:stretch>
        </p:blipFill>
        <p:spPr>
          <a:xfrm>
            <a:off x="2839475" y="1960823"/>
            <a:ext cx="2729925" cy="1547475"/>
          </a:xfrm>
          <a:prstGeom prst="rect">
            <a:avLst/>
          </a:prstGeom>
          <a:noFill/>
          <a:ln>
            <a:noFill/>
          </a:ln>
        </p:spPr>
      </p:pic>
      <p:pic>
        <p:nvPicPr>
          <p:cNvPr id="369" name="Google Shape;369;p28"/>
          <p:cNvPicPr preferRelativeResize="0"/>
          <p:nvPr/>
        </p:nvPicPr>
        <p:blipFill>
          <a:blip r:embed="rId18">
            <a:alphaModFix/>
          </a:blip>
          <a:stretch>
            <a:fillRect/>
          </a:stretch>
        </p:blipFill>
        <p:spPr>
          <a:xfrm>
            <a:off x="5882025" y="1960825"/>
            <a:ext cx="2729925" cy="15281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mpany Introduction PPThemes">
  <a:themeElements>
    <a:clrScheme name="spotify theme">
      <a:dk1>
        <a:srgbClr val="000000"/>
      </a:dk1>
      <a:lt1>
        <a:srgbClr val="FFFFFF"/>
      </a:lt1>
      <a:dk2>
        <a:srgbClr val="5B9BD5"/>
      </a:dk2>
      <a:lt2>
        <a:srgbClr val="E7E6E6"/>
      </a:lt2>
      <a:accent1>
        <a:srgbClr val="33D65F"/>
      </a:accent1>
      <a:accent2>
        <a:srgbClr val="E6125C"/>
      </a:accent2>
      <a:accent3>
        <a:srgbClr val="1E3164"/>
      </a:accent3>
      <a:accent4>
        <a:srgbClr val="BB5700"/>
      </a:accent4>
      <a:accent5>
        <a:srgbClr val="7357FE"/>
      </a:accent5>
      <a:accent6>
        <a:srgbClr val="7B1B2D"/>
      </a:accent6>
      <a:hlink>
        <a:srgbClr val="ABCCD5"/>
      </a:hlink>
      <a:folHlink>
        <a:srgbClr val="7E77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